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sldIdLst>
    <p:sldId id="317" r:id="rId4"/>
    <p:sldId id="322" r:id="rId5"/>
    <p:sldId id="414" r:id="rId6"/>
    <p:sldId id="418" r:id="rId7"/>
    <p:sldId id="323" r:id="rId8"/>
    <p:sldId id="324" r:id="rId9"/>
    <p:sldId id="419" r:id="rId10"/>
    <p:sldId id="325" r:id="rId11"/>
    <p:sldId id="416" r:id="rId12"/>
    <p:sldId id="326" r:id="rId13"/>
    <p:sldId id="417" r:id="rId14"/>
    <p:sldId id="271" r:id="rId15"/>
    <p:sldId id="340" r:id="rId16"/>
    <p:sldId id="343" r:id="rId17"/>
    <p:sldId id="384" r:id="rId18"/>
    <p:sldId id="342" r:id="rId19"/>
    <p:sldId id="341" r:id="rId20"/>
    <p:sldId id="394" r:id="rId21"/>
    <p:sldId id="413" r:id="rId22"/>
    <p:sldId id="329" r:id="rId23"/>
    <p:sldId id="344" r:id="rId24"/>
    <p:sldId id="347" r:id="rId25"/>
    <p:sldId id="348" r:id="rId26"/>
    <p:sldId id="327" r:id="rId27"/>
    <p:sldId id="349" r:id="rId28"/>
    <p:sldId id="398" r:id="rId29"/>
    <p:sldId id="399" r:id="rId30"/>
    <p:sldId id="353" r:id="rId31"/>
    <p:sldId id="352" r:id="rId32"/>
    <p:sldId id="397" r:id="rId33"/>
    <p:sldId id="396" r:id="rId34"/>
    <p:sldId id="395" r:id="rId35"/>
    <p:sldId id="328" r:id="rId36"/>
    <p:sldId id="421" r:id="rId37"/>
    <p:sldId id="424" r:id="rId38"/>
    <p:sldId id="425" r:id="rId39"/>
    <p:sldId id="426" r:id="rId40"/>
    <p:sldId id="354" r:id="rId41"/>
    <p:sldId id="427" r:id="rId42"/>
    <p:sldId id="332" r:id="rId43"/>
    <p:sldId id="355" r:id="rId44"/>
    <p:sldId id="387" r:id="rId45"/>
    <p:sldId id="385" r:id="rId46"/>
    <p:sldId id="386" r:id="rId47"/>
    <p:sldId id="331" r:id="rId48"/>
    <p:sldId id="357" r:id="rId49"/>
    <p:sldId id="365" r:id="rId50"/>
    <p:sldId id="364" r:id="rId51"/>
    <p:sldId id="400" r:id="rId52"/>
    <p:sldId id="363" r:id="rId53"/>
    <p:sldId id="362" r:id="rId54"/>
    <p:sldId id="361" r:id="rId55"/>
    <p:sldId id="401" r:id="rId56"/>
    <p:sldId id="402" r:id="rId57"/>
    <p:sldId id="360" r:id="rId58"/>
    <p:sldId id="359" r:id="rId59"/>
    <p:sldId id="404" r:id="rId60"/>
    <p:sldId id="403" r:id="rId61"/>
    <p:sldId id="330" r:id="rId62"/>
    <p:sldId id="366" r:id="rId63"/>
    <p:sldId id="423" r:id="rId64"/>
    <p:sldId id="367" r:id="rId65"/>
    <p:sldId id="388" r:id="rId66"/>
    <p:sldId id="405" r:id="rId67"/>
    <p:sldId id="408" r:id="rId68"/>
    <p:sldId id="407" r:id="rId69"/>
    <p:sldId id="336" r:id="rId70"/>
    <p:sldId id="369" r:id="rId71"/>
    <p:sldId id="370" r:id="rId72"/>
    <p:sldId id="409" r:id="rId73"/>
    <p:sldId id="335" r:id="rId74"/>
    <p:sldId id="371" r:id="rId75"/>
    <p:sldId id="372" r:id="rId76"/>
    <p:sldId id="410" r:id="rId77"/>
    <p:sldId id="412" r:id="rId78"/>
    <p:sldId id="411" r:id="rId79"/>
    <p:sldId id="334" r:id="rId80"/>
    <p:sldId id="374" r:id="rId81"/>
    <p:sldId id="377" r:id="rId82"/>
    <p:sldId id="376" r:id="rId83"/>
    <p:sldId id="375" r:id="rId84"/>
    <p:sldId id="333" r:id="rId85"/>
    <p:sldId id="378" r:id="rId86"/>
    <p:sldId id="392" r:id="rId87"/>
    <p:sldId id="391" r:id="rId88"/>
    <p:sldId id="390" r:id="rId89"/>
    <p:sldId id="389" r:id="rId90"/>
    <p:sldId id="379" r:id="rId91"/>
    <p:sldId id="339" r:id="rId92"/>
    <p:sldId id="380" r:id="rId93"/>
    <p:sldId id="393" r:id="rId94"/>
    <p:sldId id="338" r:id="rId95"/>
    <p:sldId id="381" r:id="rId96"/>
    <p:sldId id="383" r:id="rId97"/>
    <p:sldId id="382" r:id="rId98"/>
    <p:sldId id="31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6" autoAdjust="0"/>
    <p:restoredTop sz="94660"/>
  </p:normalViewPr>
  <p:slideViewPr>
    <p:cSldViewPr snapToGrid="0" showGuides="1">
      <p:cViewPr varScale="1">
        <p:scale>
          <a:sx n="112" d="100"/>
          <a:sy n="112" d="100"/>
        </p:scale>
        <p:origin x="390" y="96"/>
      </p:cViewPr>
      <p:guideLst>
        <p:guide orient="horz" pos="244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7ECC38DC-7C09-43D7-B6AA-DFAE27AC9FC5}"/>
              </a:ext>
            </a:extLst>
          </p:cNvPr>
          <p:cNvSpPr>
            <a:spLocks noGrp="1"/>
          </p:cNvSpPr>
          <p:nvPr>
            <p:ph type="pic" idx="14" hasCustomPrompt="1"/>
          </p:nvPr>
        </p:nvSpPr>
        <p:spPr>
          <a:xfrm>
            <a:off x="211516" y="216000"/>
            <a:ext cx="5228944" cy="6426000"/>
          </a:xfrm>
          <a:prstGeom prst="rect">
            <a:avLst/>
          </a:prstGeom>
          <a:solidFill>
            <a:schemeClr val="bg1">
              <a:lumMod val="95000"/>
            </a:schemeClr>
          </a:solidFill>
        </p:spPr>
        <p:txBody>
          <a:bodyPr anchor="ctr"/>
          <a:lstStyle>
            <a:lvl1pPr marL="0" indent="0" algn="ctr">
              <a:buNone/>
              <a:defRPr sz="16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
        <p:nvSpPr>
          <p:cNvPr id="4" name="직사각형 1">
            <a:extLst>
              <a:ext uri="{FF2B5EF4-FFF2-40B4-BE49-F238E27FC236}">
                <a16:creationId xmlns="" xmlns:a16="http://schemas.microsoft.com/office/drawing/2014/main" id="{D5381E01-8890-4BA8-920F-405E883DB473}"/>
              </a:ext>
            </a:extLst>
          </p:cNvPr>
          <p:cNvSpPr/>
          <p:nvPr userDrawn="1"/>
        </p:nvSpPr>
        <p:spPr>
          <a:xfrm>
            <a:off x="0" y="0"/>
            <a:ext cx="21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9">
            <a:extLst>
              <a:ext uri="{FF2B5EF4-FFF2-40B4-BE49-F238E27FC236}">
                <a16:creationId xmlns="" xmlns:a16="http://schemas.microsoft.com/office/drawing/2014/main" id="{A011E629-5956-4B8B-8C73-FC1E8E5C6D75}"/>
              </a:ext>
            </a:extLst>
          </p:cNvPr>
          <p:cNvSpPr/>
          <p:nvPr userDrawn="1"/>
        </p:nvSpPr>
        <p:spPr>
          <a:xfrm>
            <a:off x="11976000" y="0"/>
            <a:ext cx="21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10">
            <a:extLst>
              <a:ext uri="{FF2B5EF4-FFF2-40B4-BE49-F238E27FC236}">
                <a16:creationId xmlns="" xmlns:a16="http://schemas.microsoft.com/office/drawing/2014/main" id="{6C56FF6C-DAB3-4ACF-965B-633A39A71A58}"/>
              </a:ext>
            </a:extLst>
          </p:cNvPr>
          <p:cNvSpPr/>
          <p:nvPr userDrawn="1"/>
        </p:nvSpPr>
        <p:spPr>
          <a:xfrm>
            <a:off x="0" y="0"/>
            <a:ext cx="12192000" cy="2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11">
            <a:extLst>
              <a:ext uri="{FF2B5EF4-FFF2-40B4-BE49-F238E27FC236}">
                <a16:creationId xmlns="" xmlns:a16="http://schemas.microsoft.com/office/drawing/2014/main" id="{A0563DA1-A3F7-4026-A38F-A3CB17C918E9}"/>
              </a:ext>
            </a:extLst>
          </p:cNvPr>
          <p:cNvSpPr/>
          <p:nvPr userDrawn="1"/>
        </p:nvSpPr>
        <p:spPr>
          <a:xfrm>
            <a:off x="0" y="6642000"/>
            <a:ext cx="12192000" cy="2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92354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solidFill>
          <a:schemeClr val="bg1"/>
        </a:solidFill>
        <a:effectLst/>
      </p:bgPr>
    </p:bg>
    <p:spTree>
      <p:nvGrpSpPr>
        <p:cNvPr id="1" name=""/>
        <p:cNvGrpSpPr/>
        <p:nvPr/>
      </p:nvGrpSpPr>
      <p:grpSpPr>
        <a:xfrm>
          <a:off x="0" y="0"/>
          <a:ext cx="0" cy="0"/>
          <a:chOff x="0" y="0"/>
          <a:chExt cx="0" cy="0"/>
        </a:xfrm>
      </p:grpSpPr>
      <p:sp>
        <p:nvSpPr>
          <p:cNvPr id="3" name="Picture Placeholder 13">
            <a:extLst>
              <a:ext uri="{FF2B5EF4-FFF2-40B4-BE49-F238E27FC236}">
                <a16:creationId xmlns="" xmlns:a16="http://schemas.microsoft.com/office/drawing/2014/main" id="{5BDD6C17-436D-4F52-8ED5-560A16C20794}"/>
              </a:ext>
            </a:extLst>
          </p:cNvPr>
          <p:cNvSpPr>
            <a:spLocks noGrp="1"/>
          </p:cNvSpPr>
          <p:nvPr>
            <p:ph type="pic" sz="quarter" idx="10" hasCustomPrompt="1"/>
          </p:nvPr>
        </p:nvSpPr>
        <p:spPr>
          <a:xfrm>
            <a:off x="1" y="-7117"/>
            <a:ext cx="8883762" cy="6874169"/>
          </a:xfrm>
          <a:custGeom>
            <a:avLst/>
            <a:gdLst>
              <a:gd name="connsiteX0" fmla="*/ 0 w 4176532"/>
              <a:gd name="connsiteY0" fmla="*/ 6867763 h 6867763"/>
              <a:gd name="connsiteX1" fmla="*/ 1367981 w 4176532"/>
              <a:gd name="connsiteY1" fmla="*/ 0 h 6867763"/>
              <a:gd name="connsiteX2" fmla="*/ 4176532 w 4176532"/>
              <a:gd name="connsiteY2" fmla="*/ 0 h 6867763"/>
              <a:gd name="connsiteX3" fmla="*/ 2808551 w 4176532"/>
              <a:gd name="connsiteY3" fmla="*/ 6867763 h 6867763"/>
              <a:gd name="connsiteX4" fmla="*/ 0 w 4176532"/>
              <a:gd name="connsiteY4" fmla="*/ 6867763 h 6867763"/>
              <a:gd name="connsiteX0" fmla="*/ 0 w 4909957"/>
              <a:gd name="connsiteY0" fmla="*/ 6867763 h 6867763"/>
              <a:gd name="connsiteX1" fmla="*/ 1367981 w 4909957"/>
              <a:gd name="connsiteY1" fmla="*/ 0 h 6867763"/>
              <a:gd name="connsiteX2" fmla="*/ 4909957 w 4909957"/>
              <a:gd name="connsiteY2" fmla="*/ 0 h 6867763"/>
              <a:gd name="connsiteX3" fmla="*/ 2808551 w 4909957"/>
              <a:gd name="connsiteY3" fmla="*/ 6867763 h 6867763"/>
              <a:gd name="connsiteX4" fmla="*/ 0 w 4909957"/>
              <a:gd name="connsiteY4" fmla="*/ 6867763 h 6867763"/>
              <a:gd name="connsiteX0" fmla="*/ 0 w 4909957"/>
              <a:gd name="connsiteY0" fmla="*/ 6877288 h 6877288"/>
              <a:gd name="connsiteX1" fmla="*/ 2110931 w 4909957"/>
              <a:gd name="connsiteY1" fmla="*/ 0 h 6877288"/>
              <a:gd name="connsiteX2" fmla="*/ 4909957 w 4909957"/>
              <a:gd name="connsiteY2" fmla="*/ 9525 h 6877288"/>
              <a:gd name="connsiteX3" fmla="*/ 2808551 w 4909957"/>
              <a:gd name="connsiteY3" fmla="*/ 6877288 h 6877288"/>
              <a:gd name="connsiteX4" fmla="*/ 0 w 4909957"/>
              <a:gd name="connsiteY4" fmla="*/ 6877288 h 6877288"/>
              <a:gd name="connsiteX0" fmla="*/ 0 w 5557657"/>
              <a:gd name="connsiteY0" fmla="*/ 6877288 h 6877288"/>
              <a:gd name="connsiteX1" fmla="*/ 2110931 w 5557657"/>
              <a:gd name="connsiteY1" fmla="*/ 0 h 6877288"/>
              <a:gd name="connsiteX2" fmla="*/ 5557657 w 5557657"/>
              <a:gd name="connsiteY2" fmla="*/ 0 h 6877288"/>
              <a:gd name="connsiteX3" fmla="*/ 2808551 w 5557657"/>
              <a:gd name="connsiteY3" fmla="*/ 6877288 h 6877288"/>
              <a:gd name="connsiteX4" fmla="*/ 0 w 5557657"/>
              <a:gd name="connsiteY4" fmla="*/ 6877288 h 6877288"/>
              <a:gd name="connsiteX0" fmla="*/ 0 w 5557657"/>
              <a:gd name="connsiteY0" fmla="*/ 6877288 h 6877288"/>
              <a:gd name="connsiteX1" fmla="*/ 2815781 w 5557657"/>
              <a:gd name="connsiteY1" fmla="*/ 0 h 6877288"/>
              <a:gd name="connsiteX2" fmla="*/ 5557657 w 5557657"/>
              <a:gd name="connsiteY2" fmla="*/ 0 h 6877288"/>
              <a:gd name="connsiteX3" fmla="*/ 2808551 w 5557657"/>
              <a:gd name="connsiteY3" fmla="*/ 6877288 h 6877288"/>
              <a:gd name="connsiteX4" fmla="*/ 0 w 5557657"/>
              <a:gd name="connsiteY4" fmla="*/ 6877288 h 6877288"/>
              <a:gd name="connsiteX0" fmla="*/ 0 w 5557657"/>
              <a:gd name="connsiteY0" fmla="*/ 6877288 h 6877288"/>
              <a:gd name="connsiteX1" fmla="*/ 2815781 w 5557657"/>
              <a:gd name="connsiteY1" fmla="*/ 0 h 6877288"/>
              <a:gd name="connsiteX2" fmla="*/ 5557657 w 5557657"/>
              <a:gd name="connsiteY2" fmla="*/ 0 h 6877288"/>
              <a:gd name="connsiteX3" fmla="*/ 3888051 w 5557657"/>
              <a:gd name="connsiteY3" fmla="*/ 6877288 h 6877288"/>
              <a:gd name="connsiteX4" fmla="*/ 0 w 5557657"/>
              <a:gd name="connsiteY4" fmla="*/ 6877288 h 6877288"/>
              <a:gd name="connsiteX0" fmla="*/ 0 w 6433957"/>
              <a:gd name="connsiteY0" fmla="*/ 6877288 h 6877288"/>
              <a:gd name="connsiteX1" fmla="*/ 2815781 w 6433957"/>
              <a:gd name="connsiteY1" fmla="*/ 0 h 6877288"/>
              <a:gd name="connsiteX2" fmla="*/ 6433957 w 6433957"/>
              <a:gd name="connsiteY2" fmla="*/ 0 h 6877288"/>
              <a:gd name="connsiteX3" fmla="*/ 3888051 w 6433957"/>
              <a:gd name="connsiteY3" fmla="*/ 6877288 h 6877288"/>
              <a:gd name="connsiteX4" fmla="*/ 0 w 6433957"/>
              <a:gd name="connsiteY4" fmla="*/ 6877288 h 6877288"/>
              <a:gd name="connsiteX0" fmla="*/ 0 w 6484757"/>
              <a:gd name="connsiteY0" fmla="*/ 6877288 h 6877288"/>
              <a:gd name="connsiteX1" fmla="*/ 2815781 w 6484757"/>
              <a:gd name="connsiteY1" fmla="*/ 0 h 6877288"/>
              <a:gd name="connsiteX2" fmla="*/ 6484757 w 6484757"/>
              <a:gd name="connsiteY2" fmla="*/ 0 h 6877288"/>
              <a:gd name="connsiteX3" fmla="*/ 3888051 w 6484757"/>
              <a:gd name="connsiteY3" fmla="*/ 6877288 h 6877288"/>
              <a:gd name="connsiteX4" fmla="*/ 0 w 6484757"/>
              <a:gd name="connsiteY4" fmla="*/ 6877288 h 6877288"/>
              <a:gd name="connsiteX0" fmla="*/ 0 w 6484757"/>
              <a:gd name="connsiteY0" fmla="*/ 6877288 h 6877288"/>
              <a:gd name="connsiteX1" fmla="*/ 2815781 w 6484757"/>
              <a:gd name="connsiteY1" fmla="*/ 0 h 6877288"/>
              <a:gd name="connsiteX2" fmla="*/ 6484757 w 6484757"/>
              <a:gd name="connsiteY2" fmla="*/ 0 h 6877288"/>
              <a:gd name="connsiteX3" fmla="*/ 3888051 w 6484757"/>
              <a:gd name="connsiteY3" fmla="*/ 6877288 h 6877288"/>
              <a:gd name="connsiteX4" fmla="*/ 790606 w 6484757"/>
              <a:gd name="connsiteY4" fmla="*/ 6877288 h 6877288"/>
              <a:gd name="connsiteX5" fmla="*/ 0 w 6484757"/>
              <a:gd name="connsiteY5" fmla="*/ 6877288 h 6877288"/>
              <a:gd name="connsiteX0" fmla="*/ 0 w 5717727"/>
              <a:gd name="connsiteY0" fmla="*/ 5004406 h 6877288"/>
              <a:gd name="connsiteX1" fmla="*/ 2048751 w 5717727"/>
              <a:gd name="connsiteY1" fmla="*/ 0 h 6877288"/>
              <a:gd name="connsiteX2" fmla="*/ 5717727 w 5717727"/>
              <a:gd name="connsiteY2" fmla="*/ 0 h 6877288"/>
              <a:gd name="connsiteX3" fmla="*/ 3121021 w 5717727"/>
              <a:gd name="connsiteY3" fmla="*/ 6877288 h 6877288"/>
              <a:gd name="connsiteX4" fmla="*/ 23576 w 5717727"/>
              <a:gd name="connsiteY4" fmla="*/ 6877288 h 6877288"/>
              <a:gd name="connsiteX5" fmla="*/ 0 w 5717727"/>
              <a:gd name="connsiteY5" fmla="*/ 5004406 h 6877288"/>
              <a:gd name="connsiteX0" fmla="*/ 0 w 5717727"/>
              <a:gd name="connsiteY0" fmla="*/ 5004406 h 6877288"/>
              <a:gd name="connsiteX1" fmla="*/ 2048751 w 5717727"/>
              <a:gd name="connsiteY1" fmla="*/ 0 h 6877288"/>
              <a:gd name="connsiteX2" fmla="*/ 5717727 w 5717727"/>
              <a:gd name="connsiteY2" fmla="*/ 0 h 6877288"/>
              <a:gd name="connsiteX3" fmla="*/ 3121021 w 5717727"/>
              <a:gd name="connsiteY3" fmla="*/ 6877288 h 6877288"/>
              <a:gd name="connsiteX4" fmla="*/ 11002 w 5717727"/>
              <a:gd name="connsiteY4" fmla="*/ 6877288 h 6877288"/>
              <a:gd name="connsiteX5" fmla="*/ 0 w 5717727"/>
              <a:gd name="connsiteY5" fmla="*/ 5004406 h 6877288"/>
              <a:gd name="connsiteX0" fmla="*/ 2477 w 5707630"/>
              <a:gd name="connsiteY0" fmla="*/ 3959669 h 6877288"/>
              <a:gd name="connsiteX1" fmla="*/ 2038654 w 5707630"/>
              <a:gd name="connsiteY1" fmla="*/ 0 h 6877288"/>
              <a:gd name="connsiteX2" fmla="*/ 5707630 w 5707630"/>
              <a:gd name="connsiteY2" fmla="*/ 0 h 6877288"/>
              <a:gd name="connsiteX3" fmla="*/ 3110924 w 5707630"/>
              <a:gd name="connsiteY3" fmla="*/ 6877288 h 6877288"/>
              <a:gd name="connsiteX4" fmla="*/ 905 w 5707630"/>
              <a:gd name="connsiteY4" fmla="*/ 6877288 h 6877288"/>
              <a:gd name="connsiteX5" fmla="*/ 2477 w 5707630"/>
              <a:gd name="connsiteY5" fmla="*/ 3959669 h 6877288"/>
              <a:gd name="connsiteX0" fmla="*/ 2477 w 5707630"/>
              <a:gd name="connsiteY0" fmla="*/ 3959669 h 6877288"/>
              <a:gd name="connsiteX1" fmla="*/ 2038654 w 5707630"/>
              <a:gd name="connsiteY1" fmla="*/ 0 h 6877288"/>
              <a:gd name="connsiteX2" fmla="*/ 5707630 w 5707630"/>
              <a:gd name="connsiteY2" fmla="*/ 0 h 6877288"/>
              <a:gd name="connsiteX3" fmla="*/ 2670825 w 5707630"/>
              <a:gd name="connsiteY3" fmla="*/ 6877288 h 6877288"/>
              <a:gd name="connsiteX4" fmla="*/ 905 w 5707630"/>
              <a:gd name="connsiteY4" fmla="*/ 6877288 h 6877288"/>
              <a:gd name="connsiteX5" fmla="*/ 2477 w 5707630"/>
              <a:gd name="connsiteY5" fmla="*/ 3959669 h 6877288"/>
              <a:gd name="connsiteX0" fmla="*/ 2477 w 5707630"/>
              <a:gd name="connsiteY0" fmla="*/ 3959669 h 6877288"/>
              <a:gd name="connsiteX1" fmla="*/ 2038654 w 5707630"/>
              <a:gd name="connsiteY1" fmla="*/ 0 h 6877288"/>
              <a:gd name="connsiteX2" fmla="*/ 5707630 w 5707630"/>
              <a:gd name="connsiteY2" fmla="*/ 0 h 6877288"/>
              <a:gd name="connsiteX3" fmla="*/ 2507360 w 5707630"/>
              <a:gd name="connsiteY3" fmla="*/ 6877288 h 6877288"/>
              <a:gd name="connsiteX4" fmla="*/ 905 w 5707630"/>
              <a:gd name="connsiteY4" fmla="*/ 6877288 h 6877288"/>
              <a:gd name="connsiteX5" fmla="*/ 2477 w 5707630"/>
              <a:gd name="connsiteY5" fmla="*/ 3959669 h 6877288"/>
              <a:gd name="connsiteX0" fmla="*/ 2477 w 5707630"/>
              <a:gd name="connsiteY0" fmla="*/ 3794040 h 6877288"/>
              <a:gd name="connsiteX1" fmla="*/ 2038654 w 5707630"/>
              <a:gd name="connsiteY1" fmla="*/ 0 h 6877288"/>
              <a:gd name="connsiteX2" fmla="*/ 5707630 w 5707630"/>
              <a:gd name="connsiteY2" fmla="*/ 0 h 6877288"/>
              <a:gd name="connsiteX3" fmla="*/ 2507360 w 5707630"/>
              <a:gd name="connsiteY3" fmla="*/ 6877288 h 6877288"/>
              <a:gd name="connsiteX4" fmla="*/ 905 w 5707630"/>
              <a:gd name="connsiteY4" fmla="*/ 6877288 h 6877288"/>
              <a:gd name="connsiteX5" fmla="*/ 2477 w 5707630"/>
              <a:gd name="connsiteY5" fmla="*/ 3794040 h 6877288"/>
              <a:gd name="connsiteX0" fmla="*/ 2477 w 5707630"/>
              <a:gd name="connsiteY0" fmla="*/ 3794040 h 6890029"/>
              <a:gd name="connsiteX1" fmla="*/ 2038654 w 5707630"/>
              <a:gd name="connsiteY1" fmla="*/ 0 h 6890029"/>
              <a:gd name="connsiteX2" fmla="*/ 5707630 w 5707630"/>
              <a:gd name="connsiteY2" fmla="*/ 0 h 6890029"/>
              <a:gd name="connsiteX3" fmla="*/ 2771419 w 5707630"/>
              <a:gd name="connsiteY3" fmla="*/ 6890029 h 6890029"/>
              <a:gd name="connsiteX4" fmla="*/ 905 w 5707630"/>
              <a:gd name="connsiteY4" fmla="*/ 6877288 h 6890029"/>
              <a:gd name="connsiteX5" fmla="*/ 2477 w 5707630"/>
              <a:gd name="connsiteY5" fmla="*/ 3794040 h 6890029"/>
              <a:gd name="connsiteX0" fmla="*/ 2477 w 6675848"/>
              <a:gd name="connsiteY0" fmla="*/ 3806781 h 6902770"/>
              <a:gd name="connsiteX1" fmla="*/ 2038654 w 6675848"/>
              <a:gd name="connsiteY1" fmla="*/ 12741 h 6902770"/>
              <a:gd name="connsiteX2" fmla="*/ 6675848 w 6675848"/>
              <a:gd name="connsiteY2" fmla="*/ 0 h 6902770"/>
              <a:gd name="connsiteX3" fmla="*/ 2771419 w 6675848"/>
              <a:gd name="connsiteY3" fmla="*/ 6902770 h 6902770"/>
              <a:gd name="connsiteX4" fmla="*/ 905 w 6675848"/>
              <a:gd name="connsiteY4" fmla="*/ 6890029 h 6902770"/>
              <a:gd name="connsiteX5" fmla="*/ 2477 w 6675848"/>
              <a:gd name="connsiteY5" fmla="*/ 3806781 h 6902770"/>
              <a:gd name="connsiteX0" fmla="*/ 2477 w 6675848"/>
              <a:gd name="connsiteY0" fmla="*/ 3806781 h 6902770"/>
              <a:gd name="connsiteX1" fmla="*/ 2038654 w 6675848"/>
              <a:gd name="connsiteY1" fmla="*/ 12741 h 6902770"/>
              <a:gd name="connsiteX2" fmla="*/ 6675848 w 6675848"/>
              <a:gd name="connsiteY2" fmla="*/ 0 h 6902770"/>
              <a:gd name="connsiteX3" fmla="*/ 2821717 w 6675848"/>
              <a:gd name="connsiteY3" fmla="*/ 6902770 h 6902770"/>
              <a:gd name="connsiteX4" fmla="*/ 905 w 6675848"/>
              <a:gd name="connsiteY4" fmla="*/ 6890029 h 6902770"/>
              <a:gd name="connsiteX5" fmla="*/ 2477 w 6675848"/>
              <a:gd name="connsiteY5" fmla="*/ 3806781 h 6902770"/>
              <a:gd name="connsiteX0" fmla="*/ 2477 w 6675848"/>
              <a:gd name="connsiteY0" fmla="*/ 3806781 h 6902770"/>
              <a:gd name="connsiteX1" fmla="*/ 2038654 w 6675848"/>
              <a:gd name="connsiteY1" fmla="*/ 12741 h 6902770"/>
              <a:gd name="connsiteX2" fmla="*/ 6675848 w 6675848"/>
              <a:gd name="connsiteY2" fmla="*/ 0 h 6902770"/>
              <a:gd name="connsiteX3" fmla="*/ 2809143 w 6675848"/>
              <a:gd name="connsiteY3" fmla="*/ 6902770 h 6902770"/>
              <a:gd name="connsiteX4" fmla="*/ 905 w 6675848"/>
              <a:gd name="connsiteY4" fmla="*/ 6890029 h 6902770"/>
              <a:gd name="connsiteX5" fmla="*/ 2477 w 6675848"/>
              <a:gd name="connsiteY5" fmla="*/ 3806781 h 6902770"/>
              <a:gd name="connsiteX0" fmla="*/ 2477 w 6675848"/>
              <a:gd name="connsiteY0" fmla="*/ 3806781 h 6890029"/>
              <a:gd name="connsiteX1" fmla="*/ 2038654 w 6675848"/>
              <a:gd name="connsiteY1" fmla="*/ 12741 h 6890029"/>
              <a:gd name="connsiteX2" fmla="*/ 6675848 w 6675848"/>
              <a:gd name="connsiteY2" fmla="*/ 0 h 6890029"/>
              <a:gd name="connsiteX3" fmla="*/ 2809143 w 6675848"/>
              <a:gd name="connsiteY3" fmla="*/ 6813585 h 6890029"/>
              <a:gd name="connsiteX4" fmla="*/ 905 w 6675848"/>
              <a:gd name="connsiteY4" fmla="*/ 6890029 h 6890029"/>
              <a:gd name="connsiteX5" fmla="*/ 2477 w 6675848"/>
              <a:gd name="connsiteY5" fmla="*/ 3806781 h 6890029"/>
              <a:gd name="connsiteX0" fmla="*/ 2477 w 6675848"/>
              <a:gd name="connsiteY0" fmla="*/ 3806781 h 6890030"/>
              <a:gd name="connsiteX1" fmla="*/ 2038654 w 6675848"/>
              <a:gd name="connsiteY1" fmla="*/ 12741 h 6890030"/>
              <a:gd name="connsiteX2" fmla="*/ 6675848 w 6675848"/>
              <a:gd name="connsiteY2" fmla="*/ 0 h 6890030"/>
              <a:gd name="connsiteX3" fmla="*/ 2809143 w 6675848"/>
              <a:gd name="connsiteY3" fmla="*/ 6890030 h 6890030"/>
              <a:gd name="connsiteX4" fmla="*/ 905 w 6675848"/>
              <a:gd name="connsiteY4" fmla="*/ 6890029 h 6890030"/>
              <a:gd name="connsiteX5" fmla="*/ 2477 w 6675848"/>
              <a:gd name="connsiteY5" fmla="*/ 3806781 h 6890030"/>
              <a:gd name="connsiteX0" fmla="*/ 2477 w 6675848"/>
              <a:gd name="connsiteY0" fmla="*/ 3794040 h 6877289"/>
              <a:gd name="connsiteX1" fmla="*/ 2038654 w 6675848"/>
              <a:gd name="connsiteY1" fmla="*/ 0 h 6877289"/>
              <a:gd name="connsiteX2" fmla="*/ 6675848 w 6675848"/>
              <a:gd name="connsiteY2" fmla="*/ 0 h 6877289"/>
              <a:gd name="connsiteX3" fmla="*/ 2809143 w 6675848"/>
              <a:gd name="connsiteY3" fmla="*/ 6877289 h 6877289"/>
              <a:gd name="connsiteX4" fmla="*/ 905 w 6675848"/>
              <a:gd name="connsiteY4" fmla="*/ 6877288 h 6877289"/>
              <a:gd name="connsiteX5" fmla="*/ 2477 w 6675848"/>
              <a:gd name="connsiteY5" fmla="*/ 3794040 h 6877289"/>
              <a:gd name="connsiteX0" fmla="*/ 2477 w 6472145"/>
              <a:gd name="connsiteY0" fmla="*/ 3794040 h 6877289"/>
              <a:gd name="connsiteX1" fmla="*/ 2038654 w 6472145"/>
              <a:gd name="connsiteY1" fmla="*/ 0 h 6877289"/>
              <a:gd name="connsiteX2" fmla="*/ 6472145 w 6472145"/>
              <a:gd name="connsiteY2" fmla="*/ 16678 h 6877289"/>
              <a:gd name="connsiteX3" fmla="*/ 2809143 w 6472145"/>
              <a:gd name="connsiteY3" fmla="*/ 6877289 h 6877289"/>
              <a:gd name="connsiteX4" fmla="*/ 905 w 6472145"/>
              <a:gd name="connsiteY4" fmla="*/ 6877288 h 6877289"/>
              <a:gd name="connsiteX5" fmla="*/ 2477 w 6472145"/>
              <a:gd name="connsiteY5" fmla="*/ 3794040 h 6877289"/>
              <a:gd name="connsiteX0" fmla="*/ 2477 w 6465972"/>
              <a:gd name="connsiteY0" fmla="*/ 3794040 h 6877289"/>
              <a:gd name="connsiteX1" fmla="*/ 2038654 w 6465972"/>
              <a:gd name="connsiteY1" fmla="*/ 0 h 6877289"/>
              <a:gd name="connsiteX2" fmla="*/ 6465972 w 6465972"/>
              <a:gd name="connsiteY2" fmla="*/ 8340 h 6877289"/>
              <a:gd name="connsiteX3" fmla="*/ 2809143 w 6465972"/>
              <a:gd name="connsiteY3" fmla="*/ 6877289 h 6877289"/>
              <a:gd name="connsiteX4" fmla="*/ 905 w 6465972"/>
              <a:gd name="connsiteY4" fmla="*/ 6877288 h 6877289"/>
              <a:gd name="connsiteX5" fmla="*/ 2477 w 6465972"/>
              <a:gd name="connsiteY5" fmla="*/ 3794040 h 6877289"/>
              <a:gd name="connsiteX0" fmla="*/ 2477 w 6465972"/>
              <a:gd name="connsiteY0" fmla="*/ 3477144 h 6877289"/>
              <a:gd name="connsiteX1" fmla="*/ 2038654 w 6465972"/>
              <a:gd name="connsiteY1" fmla="*/ 0 h 6877289"/>
              <a:gd name="connsiteX2" fmla="*/ 6465972 w 6465972"/>
              <a:gd name="connsiteY2" fmla="*/ 8340 h 6877289"/>
              <a:gd name="connsiteX3" fmla="*/ 2809143 w 6465972"/>
              <a:gd name="connsiteY3" fmla="*/ 6877289 h 6877289"/>
              <a:gd name="connsiteX4" fmla="*/ 905 w 6465972"/>
              <a:gd name="connsiteY4" fmla="*/ 6877288 h 6877289"/>
              <a:gd name="connsiteX5" fmla="*/ 2477 w 6465972"/>
              <a:gd name="connsiteY5" fmla="*/ 3477144 h 6877289"/>
              <a:gd name="connsiteX0" fmla="*/ 8325 w 6465647"/>
              <a:gd name="connsiteY0" fmla="*/ 3385411 h 6877289"/>
              <a:gd name="connsiteX1" fmla="*/ 2038329 w 6465647"/>
              <a:gd name="connsiteY1" fmla="*/ 0 h 6877289"/>
              <a:gd name="connsiteX2" fmla="*/ 6465647 w 6465647"/>
              <a:gd name="connsiteY2" fmla="*/ 8340 h 6877289"/>
              <a:gd name="connsiteX3" fmla="*/ 2808818 w 6465647"/>
              <a:gd name="connsiteY3" fmla="*/ 6877289 h 6877289"/>
              <a:gd name="connsiteX4" fmla="*/ 580 w 6465647"/>
              <a:gd name="connsiteY4" fmla="*/ 6877288 h 6877289"/>
              <a:gd name="connsiteX5" fmla="*/ 8325 w 6465647"/>
              <a:gd name="connsiteY5" fmla="*/ 3385411 h 6877289"/>
              <a:gd name="connsiteX0" fmla="*/ 0 w 6482013"/>
              <a:gd name="connsiteY0" fmla="*/ 3268661 h 6877289"/>
              <a:gd name="connsiteX1" fmla="*/ 2054695 w 6482013"/>
              <a:gd name="connsiteY1" fmla="*/ 0 h 6877289"/>
              <a:gd name="connsiteX2" fmla="*/ 6482013 w 6482013"/>
              <a:gd name="connsiteY2" fmla="*/ 8340 h 6877289"/>
              <a:gd name="connsiteX3" fmla="*/ 2825184 w 6482013"/>
              <a:gd name="connsiteY3" fmla="*/ 6877289 h 6877289"/>
              <a:gd name="connsiteX4" fmla="*/ 16946 w 6482013"/>
              <a:gd name="connsiteY4" fmla="*/ 6877288 h 6877289"/>
              <a:gd name="connsiteX5" fmla="*/ 0 w 6482013"/>
              <a:gd name="connsiteY5" fmla="*/ 3268661 h 6877289"/>
              <a:gd name="connsiteX0" fmla="*/ 0 w 6469667"/>
              <a:gd name="connsiteY0" fmla="*/ 3251983 h 6877289"/>
              <a:gd name="connsiteX1" fmla="*/ 2042349 w 6469667"/>
              <a:gd name="connsiteY1" fmla="*/ 0 h 6877289"/>
              <a:gd name="connsiteX2" fmla="*/ 6469667 w 6469667"/>
              <a:gd name="connsiteY2" fmla="*/ 8340 h 6877289"/>
              <a:gd name="connsiteX3" fmla="*/ 2812838 w 6469667"/>
              <a:gd name="connsiteY3" fmla="*/ 6877289 h 6877289"/>
              <a:gd name="connsiteX4" fmla="*/ 4600 w 6469667"/>
              <a:gd name="connsiteY4" fmla="*/ 6877288 h 6877289"/>
              <a:gd name="connsiteX5" fmla="*/ 0 w 6469667"/>
              <a:gd name="connsiteY5" fmla="*/ 3251983 h 6877289"/>
              <a:gd name="connsiteX0" fmla="*/ 0 w 6475840"/>
              <a:gd name="connsiteY0" fmla="*/ 3176929 h 6877289"/>
              <a:gd name="connsiteX1" fmla="*/ 2048522 w 6475840"/>
              <a:gd name="connsiteY1" fmla="*/ 0 h 6877289"/>
              <a:gd name="connsiteX2" fmla="*/ 6475840 w 6475840"/>
              <a:gd name="connsiteY2" fmla="*/ 8340 h 6877289"/>
              <a:gd name="connsiteX3" fmla="*/ 2819011 w 6475840"/>
              <a:gd name="connsiteY3" fmla="*/ 6877289 h 6877289"/>
              <a:gd name="connsiteX4" fmla="*/ 10773 w 6475840"/>
              <a:gd name="connsiteY4" fmla="*/ 6877288 h 6877289"/>
              <a:gd name="connsiteX5" fmla="*/ 0 w 6475840"/>
              <a:gd name="connsiteY5" fmla="*/ 3176929 h 6877289"/>
              <a:gd name="connsiteX0" fmla="*/ 0 w 6475840"/>
              <a:gd name="connsiteY0" fmla="*/ 3185268 h 6877289"/>
              <a:gd name="connsiteX1" fmla="*/ 2048522 w 6475840"/>
              <a:gd name="connsiteY1" fmla="*/ 0 h 6877289"/>
              <a:gd name="connsiteX2" fmla="*/ 6475840 w 6475840"/>
              <a:gd name="connsiteY2" fmla="*/ 8340 h 6877289"/>
              <a:gd name="connsiteX3" fmla="*/ 2819011 w 6475840"/>
              <a:gd name="connsiteY3" fmla="*/ 6877289 h 6877289"/>
              <a:gd name="connsiteX4" fmla="*/ 10773 w 6475840"/>
              <a:gd name="connsiteY4" fmla="*/ 6877288 h 6877289"/>
              <a:gd name="connsiteX5" fmla="*/ 0 w 6475840"/>
              <a:gd name="connsiteY5" fmla="*/ 3185268 h 6877289"/>
              <a:gd name="connsiteX0" fmla="*/ 0 w 6475840"/>
              <a:gd name="connsiteY0" fmla="*/ 3185268 h 6877288"/>
              <a:gd name="connsiteX1" fmla="*/ 2048522 w 6475840"/>
              <a:gd name="connsiteY1" fmla="*/ 0 h 6877288"/>
              <a:gd name="connsiteX2" fmla="*/ 6475840 w 6475840"/>
              <a:gd name="connsiteY2" fmla="*/ 8340 h 6877288"/>
              <a:gd name="connsiteX3" fmla="*/ 2745059 w 6475840"/>
              <a:gd name="connsiteY3" fmla="*/ 6868206 h 6877288"/>
              <a:gd name="connsiteX4" fmla="*/ 10773 w 6475840"/>
              <a:gd name="connsiteY4" fmla="*/ 6877288 h 6877288"/>
              <a:gd name="connsiteX5" fmla="*/ 0 w 6475840"/>
              <a:gd name="connsiteY5" fmla="*/ 3185268 h 6877288"/>
              <a:gd name="connsiteX0" fmla="*/ 0 w 6475840"/>
              <a:gd name="connsiteY0" fmla="*/ 3185268 h 6877288"/>
              <a:gd name="connsiteX1" fmla="*/ 2048522 w 6475840"/>
              <a:gd name="connsiteY1" fmla="*/ 0 h 6877288"/>
              <a:gd name="connsiteX2" fmla="*/ 6475840 w 6475840"/>
              <a:gd name="connsiteY2" fmla="*/ 8340 h 6877288"/>
              <a:gd name="connsiteX3" fmla="*/ 2724890 w 6475840"/>
              <a:gd name="connsiteY3" fmla="*/ 6868206 h 6877288"/>
              <a:gd name="connsiteX4" fmla="*/ 10773 w 6475840"/>
              <a:gd name="connsiteY4" fmla="*/ 6877288 h 6877288"/>
              <a:gd name="connsiteX5" fmla="*/ 0 w 6475840"/>
              <a:gd name="connsiteY5" fmla="*/ 3185268 h 6877288"/>
              <a:gd name="connsiteX0" fmla="*/ 0 w 6475840"/>
              <a:gd name="connsiteY0" fmla="*/ 3185268 h 6886371"/>
              <a:gd name="connsiteX1" fmla="*/ 2048522 w 6475840"/>
              <a:gd name="connsiteY1" fmla="*/ 0 h 6886371"/>
              <a:gd name="connsiteX2" fmla="*/ 6475840 w 6475840"/>
              <a:gd name="connsiteY2" fmla="*/ 8340 h 6886371"/>
              <a:gd name="connsiteX3" fmla="*/ 2718167 w 6475840"/>
              <a:gd name="connsiteY3" fmla="*/ 6886371 h 6886371"/>
              <a:gd name="connsiteX4" fmla="*/ 10773 w 6475840"/>
              <a:gd name="connsiteY4" fmla="*/ 6877288 h 6886371"/>
              <a:gd name="connsiteX5" fmla="*/ 0 w 6475840"/>
              <a:gd name="connsiteY5" fmla="*/ 3185268 h 6886371"/>
              <a:gd name="connsiteX0" fmla="*/ 0 w 6596852"/>
              <a:gd name="connsiteY0" fmla="*/ 3195093 h 6896196"/>
              <a:gd name="connsiteX1" fmla="*/ 2048522 w 6596852"/>
              <a:gd name="connsiteY1" fmla="*/ 9825 h 6896196"/>
              <a:gd name="connsiteX2" fmla="*/ 6596852 w 6596852"/>
              <a:gd name="connsiteY2" fmla="*/ 0 h 6896196"/>
              <a:gd name="connsiteX3" fmla="*/ 2718167 w 6596852"/>
              <a:gd name="connsiteY3" fmla="*/ 6896196 h 6896196"/>
              <a:gd name="connsiteX4" fmla="*/ 10773 w 6596852"/>
              <a:gd name="connsiteY4" fmla="*/ 6887113 h 6896196"/>
              <a:gd name="connsiteX5" fmla="*/ 0 w 6596852"/>
              <a:gd name="connsiteY5" fmla="*/ 3195093 h 6896196"/>
              <a:gd name="connsiteX0" fmla="*/ 0 w 6596852"/>
              <a:gd name="connsiteY0" fmla="*/ 3195093 h 6896196"/>
              <a:gd name="connsiteX1" fmla="*/ 2048522 w 6596852"/>
              <a:gd name="connsiteY1" fmla="*/ 9825 h 6896196"/>
              <a:gd name="connsiteX2" fmla="*/ 6596852 w 6596852"/>
              <a:gd name="connsiteY2" fmla="*/ 0 h 6896196"/>
              <a:gd name="connsiteX3" fmla="*/ 2684553 w 6596852"/>
              <a:gd name="connsiteY3" fmla="*/ 6896196 h 6896196"/>
              <a:gd name="connsiteX4" fmla="*/ 10773 w 6596852"/>
              <a:gd name="connsiteY4" fmla="*/ 6887113 h 6896196"/>
              <a:gd name="connsiteX5" fmla="*/ 0 w 6596852"/>
              <a:gd name="connsiteY5" fmla="*/ 3195093 h 6896196"/>
              <a:gd name="connsiteX0" fmla="*/ 0 w 6596852"/>
              <a:gd name="connsiteY0" fmla="*/ 3195093 h 6896196"/>
              <a:gd name="connsiteX1" fmla="*/ 2048522 w 6596852"/>
              <a:gd name="connsiteY1" fmla="*/ 9825 h 6896196"/>
              <a:gd name="connsiteX2" fmla="*/ 6596852 w 6596852"/>
              <a:gd name="connsiteY2" fmla="*/ 0 h 6896196"/>
              <a:gd name="connsiteX3" fmla="*/ 2630770 w 6596852"/>
              <a:gd name="connsiteY3" fmla="*/ 6896196 h 6896196"/>
              <a:gd name="connsiteX4" fmla="*/ 10773 w 6596852"/>
              <a:gd name="connsiteY4" fmla="*/ 6887113 h 6896196"/>
              <a:gd name="connsiteX5" fmla="*/ 0 w 6596852"/>
              <a:gd name="connsiteY5" fmla="*/ 3195093 h 6896196"/>
              <a:gd name="connsiteX0" fmla="*/ 0 w 6596852"/>
              <a:gd name="connsiteY0" fmla="*/ 3195093 h 6896196"/>
              <a:gd name="connsiteX1" fmla="*/ 2048522 w 6596852"/>
              <a:gd name="connsiteY1" fmla="*/ 9825 h 6896196"/>
              <a:gd name="connsiteX2" fmla="*/ 6596852 w 6596852"/>
              <a:gd name="connsiteY2" fmla="*/ 0 h 6896196"/>
              <a:gd name="connsiteX3" fmla="*/ 2630770 w 6596852"/>
              <a:gd name="connsiteY3" fmla="*/ 6896196 h 6896196"/>
              <a:gd name="connsiteX4" fmla="*/ 4306 w 6596852"/>
              <a:gd name="connsiteY4" fmla="*/ 6887113 h 6896196"/>
              <a:gd name="connsiteX5" fmla="*/ 0 w 6596852"/>
              <a:gd name="connsiteY5" fmla="*/ 3195093 h 689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6852" h="6896196">
                <a:moveTo>
                  <a:pt x="0" y="3195093"/>
                </a:moveTo>
                <a:lnTo>
                  <a:pt x="2048522" y="9825"/>
                </a:lnTo>
                <a:lnTo>
                  <a:pt x="6596852" y="0"/>
                </a:lnTo>
                <a:lnTo>
                  <a:pt x="2630770" y="6896196"/>
                </a:lnTo>
                <a:lnTo>
                  <a:pt x="4306" y="6887113"/>
                </a:lnTo>
                <a:cubicBezTo>
                  <a:pt x="639" y="6262819"/>
                  <a:pt x="3667" y="3819387"/>
                  <a:pt x="0" y="3195093"/>
                </a:cubicBezTo>
                <a:close/>
              </a:path>
            </a:pathLst>
          </a:custGeom>
          <a:solidFill>
            <a:schemeClr val="bg1">
              <a:lumMod val="95000"/>
            </a:schemeClr>
          </a:solidFill>
        </p:spPr>
        <p:txBody>
          <a:bodyPr tIns="360000" anchor="ctr"/>
          <a:lstStyle>
            <a:lvl1pPr marL="0" indent="0" algn="ctr">
              <a:buNone/>
              <a:defRPr sz="1400">
                <a:latin typeface="+mn-lt"/>
                <a:cs typeface="Arial" pitchFamily="34" charset="0"/>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675563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 xmlns:a16="http://schemas.microsoft.com/office/drawing/2014/main" id="{E3055512-C062-4A16-8C9B-5A02F0BE99DA}"/>
              </a:ext>
            </a:extLst>
          </p:cNvPr>
          <p:cNvSpPr>
            <a:spLocks noGrp="1"/>
          </p:cNvSpPr>
          <p:nvPr>
            <p:ph type="pic" sz="quarter" idx="14" hasCustomPrompt="1"/>
          </p:nvPr>
        </p:nvSpPr>
        <p:spPr>
          <a:xfrm>
            <a:off x="6896116" y="389863"/>
            <a:ext cx="4498759" cy="5947901"/>
          </a:xfrm>
          <a:custGeom>
            <a:avLst/>
            <a:gdLst>
              <a:gd name="connsiteX0" fmla="*/ 1879242 w 3341686"/>
              <a:gd name="connsiteY0" fmla="*/ 3114083 h 4418111"/>
              <a:gd name="connsiteX1" fmla="*/ 2101518 w 3341686"/>
              <a:gd name="connsiteY1" fmla="*/ 3815631 h 4418111"/>
              <a:gd name="connsiteX2" fmla="*/ 2285590 w 3341686"/>
              <a:gd name="connsiteY2" fmla="*/ 3565576 h 4418111"/>
              <a:gd name="connsiteX3" fmla="*/ 2264752 w 3341686"/>
              <a:gd name="connsiteY3" fmla="*/ 3905929 h 4418111"/>
              <a:gd name="connsiteX4" fmla="*/ 1945232 w 3341686"/>
              <a:gd name="connsiteY4" fmla="*/ 4246286 h 4418111"/>
              <a:gd name="connsiteX5" fmla="*/ 1625716 w 3341686"/>
              <a:gd name="connsiteY5" fmla="*/ 4103895 h 4418111"/>
              <a:gd name="connsiteX6" fmla="*/ 1518051 w 3341686"/>
              <a:gd name="connsiteY6" fmla="*/ 3718391 h 4418111"/>
              <a:gd name="connsiteX7" fmla="*/ 1587511 w 3341686"/>
              <a:gd name="connsiteY7" fmla="*/ 3694077 h 4418111"/>
              <a:gd name="connsiteX8" fmla="*/ 1688229 w 3341686"/>
              <a:gd name="connsiteY8" fmla="*/ 3635036 h 4418111"/>
              <a:gd name="connsiteX9" fmla="*/ 1879242 w 3341686"/>
              <a:gd name="connsiteY9" fmla="*/ 3114083 h 4418111"/>
              <a:gd name="connsiteX10" fmla="*/ 1936055 w 3341686"/>
              <a:gd name="connsiteY10" fmla="*/ 2421021 h 4418111"/>
              <a:gd name="connsiteX11" fmla="*/ 1559822 w 3341686"/>
              <a:gd name="connsiteY11" fmla="*/ 3182513 h 4418111"/>
              <a:gd name="connsiteX12" fmla="*/ 1535743 w 3341686"/>
              <a:gd name="connsiteY12" fmla="*/ 3266790 h 4418111"/>
              <a:gd name="connsiteX13" fmla="*/ 1454479 w 3341686"/>
              <a:gd name="connsiteY13" fmla="*/ 3206593 h 4418111"/>
              <a:gd name="connsiteX14" fmla="*/ 1352144 w 3341686"/>
              <a:gd name="connsiteY14" fmla="*/ 3013960 h 4418111"/>
              <a:gd name="connsiteX15" fmla="*/ 1337093 w 3341686"/>
              <a:gd name="connsiteY15" fmla="*/ 3700210 h 4418111"/>
              <a:gd name="connsiteX16" fmla="*/ 1096305 w 3341686"/>
              <a:gd name="connsiteY16" fmla="*/ 3582824 h 4418111"/>
              <a:gd name="connsiteX17" fmla="*/ 1412341 w 3341686"/>
              <a:gd name="connsiteY17" fmla="*/ 4049354 h 4418111"/>
              <a:gd name="connsiteX18" fmla="*/ 2408607 w 3341686"/>
              <a:gd name="connsiteY18" fmla="*/ 4118580 h 4418111"/>
              <a:gd name="connsiteX19" fmla="*/ 2745709 w 3341686"/>
              <a:gd name="connsiteY19" fmla="*/ 3618942 h 4418111"/>
              <a:gd name="connsiteX20" fmla="*/ 2462783 w 3341686"/>
              <a:gd name="connsiteY20" fmla="*/ 3697197 h 4418111"/>
              <a:gd name="connsiteX21" fmla="*/ 2408607 w 3341686"/>
              <a:gd name="connsiteY21" fmla="*/ 2986873 h 4418111"/>
              <a:gd name="connsiteX22" fmla="*/ 2333359 w 3341686"/>
              <a:gd name="connsiteY22" fmla="*/ 3266790 h 4418111"/>
              <a:gd name="connsiteX23" fmla="*/ 2270154 w 3341686"/>
              <a:gd name="connsiteY23" fmla="*/ 3369125 h 4418111"/>
              <a:gd name="connsiteX24" fmla="*/ 2212965 w 3341686"/>
              <a:gd name="connsiteY24" fmla="*/ 3275819 h 4418111"/>
              <a:gd name="connsiteX25" fmla="*/ 1936055 w 3341686"/>
              <a:gd name="connsiteY25" fmla="*/ 2421021 h 4418111"/>
              <a:gd name="connsiteX26" fmla="*/ 103053 w 3341686"/>
              <a:gd name="connsiteY26" fmla="*/ 2360828 h 4418111"/>
              <a:gd name="connsiteX27" fmla="*/ 157234 w 3341686"/>
              <a:gd name="connsiteY27" fmla="*/ 2430054 h 4418111"/>
              <a:gd name="connsiteX28" fmla="*/ 241506 w 3341686"/>
              <a:gd name="connsiteY28" fmla="*/ 2851436 h 4418111"/>
              <a:gd name="connsiteX29" fmla="*/ 214418 w 3341686"/>
              <a:gd name="connsiteY29" fmla="*/ 2968822 h 4418111"/>
              <a:gd name="connsiteX30" fmla="*/ 127132 w 3341686"/>
              <a:gd name="connsiteY30" fmla="*/ 2884545 h 4418111"/>
              <a:gd name="connsiteX31" fmla="*/ 42856 w 3341686"/>
              <a:gd name="connsiteY31" fmla="*/ 2430054 h 4418111"/>
              <a:gd name="connsiteX32" fmla="*/ 103053 w 3341686"/>
              <a:gd name="connsiteY32" fmla="*/ 2360828 h 4418111"/>
              <a:gd name="connsiteX33" fmla="*/ 3192307 w 3341686"/>
              <a:gd name="connsiteY33" fmla="*/ 1170427 h 4418111"/>
              <a:gd name="connsiteX34" fmla="*/ 3254387 w 3341686"/>
              <a:gd name="connsiteY34" fmla="*/ 1223099 h 4418111"/>
              <a:gd name="connsiteX35" fmla="*/ 3215257 w 3341686"/>
              <a:gd name="connsiteY35" fmla="*/ 1903331 h 4418111"/>
              <a:gd name="connsiteX36" fmla="*/ 3109913 w 3341686"/>
              <a:gd name="connsiteY36" fmla="*/ 1641472 h 4418111"/>
              <a:gd name="connsiteX37" fmla="*/ 3137001 w 3341686"/>
              <a:gd name="connsiteY37" fmla="*/ 1226111 h 4418111"/>
              <a:gd name="connsiteX38" fmla="*/ 3192307 w 3341686"/>
              <a:gd name="connsiteY38" fmla="*/ 1170427 h 4418111"/>
              <a:gd name="connsiteX39" fmla="*/ 903682 w 3341686"/>
              <a:gd name="connsiteY39" fmla="*/ 305091 h 4418111"/>
              <a:gd name="connsiteX40" fmla="*/ 933780 w 3341686"/>
              <a:gd name="connsiteY40" fmla="*/ 910075 h 4418111"/>
              <a:gd name="connsiteX41" fmla="*/ 816391 w 3341686"/>
              <a:gd name="connsiteY41" fmla="*/ 910075 h 4418111"/>
              <a:gd name="connsiteX42" fmla="*/ 903682 w 3341686"/>
              <a:gd name="connsiteY42" fmla="*/ 305091 h 4418111"/>
              <a:gd name="connsiteX43" fmla="*/ 1862291 w 3341686"/>
              <a:gd name="connsiteY43" fmla="*/ 345 h 4418111"/>
              <a:gd name="connsiteX44" fmla="*/ 1877338 w 3341686"/>
              <a:gd name="connsiteY44" fmla="*/ 46244 h 4418111"/>
              <a:gd name="connsiteX45" fmla="*/ 2182092 w 3341686"/>
              <a:gd name="connsiteY45" fmla="*/ 943743 h 4418111"/>
              <a:gd name="connsiteX46" fmla="*/ 2422123 w 3341686"/>
              <a:gd name="connsiteY46" fmla="*/ 1879252 h 4418111"/>
              <a:gd name="connsiteX47" fmla="*/ 2563588 w 3341686"/>
              <a:gd name="connsiteY47" fmla="*/ 1307378 h 4418111"/>
              <a:gd name="connsiteX48" fmla="*/ 2542519 w 3341686"/>
              <a:gd name="connsiteY48" fmla="*/ 1189992 h 4418111"/>
              <a:gd name="connsiteX49" fmla="*/ 2560582 w 3341686"/>
              <a:gd name="connsiteY49" fmla="*/ 1114744 h 4418111"/>
              <a:gd name="connsiteX50" fmla="*/ 2629807 w 3341686"/>
              <a:gd name="connsiteY50" fmla="*/ 1162902 h 4418111"/>
              <a:gd name="connsiteX51" fmla="*/ 3069243 w 3341686"/>
              <a:gd name="connsiteY51" fmla="*/ 2264513 h 4418111"/>
              <a:gd name="connsiteX52" fmla="*/ 2978949 w 3341686"/>
              <a:gd name="connsiteY52" fmla="*/ 2785218 h 4418111"/>
              <a:gd name="connsiteX53" fmla="*/ 3168573 w 3341686"/>
              <a:gd name="connsiteY53" fmla="*/ 2601619 h 4418111"/>
              <a:gd name="connsiteX54" fmla="*/ 3216727 w 3341686"/>
              <a:gd name="connsiteY54" fmla="*/ 2547439 h 4418111"/>
              <a:gd name="connsiteX55" fmla="*/ 3264885 w 3341686"/>
              <a:gd name="connsiteY55" fmla="*/ 2610648 h 4418111"/>
              <a:gd name="connsiteX56" fmla="*/ 3276929 w 3341686"/>
              <a:gd name="connsiteY56" fmla="*/ 3293885 h 4418111"/>
              <a:gd name="connsiteX57" fmla="*/ 2960889 w 3341686"/>
              <a:gd name="connsiteY57" fmla="*/ 3992173 h 4418111"/>
              <a:gd name="connsiteX58" fmla="*/ 2936648 w 3341686"/>
              <a:gd name="connsiteY58" fmla="*/ 4048734 h 4418111"/>
              <a:gd name="connsiteX59" fmla="*/ 2618669 w 3341686"/>
              <a:gd name="connsiteY59" fmla="*/ 4237262 h 4418111"/>
              <a:gd name="connsiteX60" fmla="*/ 1798618 w 3341686"/>
              <a:gd name="connsiteY60" fmla="*/ 4418111 h 4418111"/>
              <a:gd name="connsiteX61" fmla="*/ 978569 w 3341686"/>
              <a:gd name="connsiteY61" fmla="*/ 4237262 h 4418111"/>
              <a:gd name="connsiteX62" fmla="*/ 800342 w 3341686"/>
              <a:gd name="connsiteY62" fmla="*/ 4131594 h 4418111"/>
              <a:gd name="connsiteX63" fmla="*/ 826896 w 3341686"/>
              <a:gd name="connsiteY63" fmla="*/ 4121597 h 4418111"/>
              <a:gd name="connsiteX64" fmla="*/ 774935 w 3341686"/>
              <a:gd name="connsiteY64" fmla="*/ 4116531 h 4418111"/>
              <a:gd name="connsiteX65" fmla="*/ 630977 w 3341686"/>
              <a:gd name="connsiteY65" fmla="*/ 4031176 h 4418111"/>
              <a:gd name="connsiteX66" fmla="*/ 664362 w 3341686"/>
              <a:gd name="connsiteY66" fmla="*/ 4034313 h 4418111"/>
              <a:gd name="connsiteX67" fmla="*/ 477750 w 3341686"/>
              <a:gd name="connsiteY67" fmla="*/ 3889841 h 4418111"/>
              <a:gd name="connsiteX68" fmla="*/ 450661 w 3341686"/>
              <a:gd name="connsiteY68" fmla="*/ 3841680 h 4418111"/>
              <a:gd name="connsiteX69" fmla="*/ 510860 w 3341686"/>
              <a:gd name="connsiteY69" fmla="*/ 3823621 h 4418111"/>
              <a:gd name="connsiteX70" fmla="*/ 697474 w 3341686"/>
              <a:gd name="connsiteY70" fmla="*/ 3901875 h 4418111"/>
              <a:gd name="connsiteX71" fmla="*/ 459691 w 3341686"/>
              <a:gd name="connsiteY71" fmla="*/ 3483507 h 4418111"/>
              <a:gd name="connsiteX72" fmla="*/ 414545 w 3341686"/>
              <a:gd name="connsiteY72" fmla="*/ 3035041 h 4418111"/>
              <a:gd name="connsiteX73" fmla="*/ 417554 w 3341686"/>
              <a:gd name="connsiteY73" fmla="*/ 2448115 h 4418111"/>
              <a:gd name="connsiteX74" fmla="*/ 447656 w 3341686"/>
              <a:gd name="connsiteY74" fmla="*/ 2336752 h 4418111"/>
              <a:gd name="connsiteX75" fmla="*/ 661353 w 3341686"/>
              <a:gd name="connsiteY75" fmla="*/ 2589576 h 4418111"/>
              <a:gd name="connsiteX76" fmla="*/ 763690 w 3341686"/>
              <a:gd name="connsiteY76" fmla="*/ 2622687 h 4418111"/>
              <a:gd name="connsiteX77" fmla="*/ 739610 w 3341686"/>
              <a:gd name="connsiteY77" fmla="*/ 2529380 h 4418111"/>
              <a:gd name="connsiteX78" fmla="*/ 760677 w 3341686"/>
              <a:gd name="connsiteY78" fmla="*/ 1782937 h 4418111"/>
              <a:gd name="connsiteX79" fmla="*/ 1061661 w 3341686"/>
              <a:gd name="connsiteY79" fmla="*/ 1229121 h 4418111"/>
              <a:gd name="connsiteX80" fmla="*/ 1106813 w 3341686"/>
              <a:gd name="connsiteY80" fmla="*/ 1183975 h 4418111"/>
              <a:gd name="connsiteX81" fmla="*/ 1148952 w 3341686"/>
              <a:gd name="connsiteY81" fmla="*/ 1262229 h 4418111"/>
              <a:gd name="connsiteX82" fmla="*/ 1546255 w 3341686"/>
              <a:gd name="connsiteY82" fmla="*/ 1912360 h 4418111"/>
              <a:gd name="connsiteX83" fmla="*/ 1516156 w 3341686"/>
              <a:gd name="connsiteY83" fmla="*/ 1042511 h 4418111"/>
              <a:gd name="connsiteX84" fmla="*/ 1618491 w 3341686"/>
              <a:gd name="connsiteY84" fmla="*/ 202761 h 4418111"/>
              <a:gd name="connsiteX85" fmla="*/ 1811125 w 3341686"/>
              <a:gd name="connsiteY85" fmla="*/ 22165 h 4418111"/>
              <a:gd name="connsiteX86" fmla="*/ 1862291 w 3341686"/>
              <a:gd name="connsiteY86" fmla="*/ 345 h 441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41686" h="4418111">
                <a:moveTo>
                  <a:pt x="1879242" y="3114083"/>
                </a:moveTo>
                <a:cubicBezTo>
                  <a:pt x="1976488" y="3357196"/>
                  <a:pt x="2000802" y="3593361"/>
                  <a:pt x="2101518" y="3815631"/>
                </a:cubicBezTo>
                <a:cubicBezTo>
                  <a:pt x="2191815" y="3746172"/>
                  <a:pt x="2216129" y="3648931"/>
                  <a:pt x="2285590" y="3565576"/>
                </a:cubicBezTo>
                <a:cubicBezTo>
                  <a:pt x="2348103" y="3694077"/>
                  <a:pt x="2302951" y="3805213"/>
                  <a:pt x="2264752" y="3905929"/>
                </a:cubicBezTo>
                <a:cubicBezTo>
                  <a:pt x="2209182" y="4062215"/>
                  <a:pt x="2111936" y="4197665"/>
                  <a:pt x="1945232" y="4246286"/>
                </a:cubicBezTo>
                <a:cubicBezTo>
                  <a:pt x="1806311" y="4287962"/>
                  <a:pt x="1709065" y="4208083"/>
                  <a:pt x="1625716" y="4103895"/>
                </a:cubicBezTo>
                <a:cubicBezTo>
                  <a:pt x="1531941" y="3989284"/>
                  <a:pt x="1490266" y="3864254"/>
                  <a:pt x="1518051" y="3718391"/>
                </a:cubicBezTo>
                <a:cubicBezTo>
                  <a:pt x="1524994" y="3680183"/>
                  <a:pt x="1552779" y="3662821"/>
                  <a:pt x="1587511" y="3694077"/>
                </a:cubicBezTo>
                <a:cubicBezTo>
                  <a:pt x="1670862" y="3760061"/>
                  <a:pt x="1677809" y="3687130"/>
                  <a:pt x="1688229" y="3635036"/>
                </a:cubicBezTo>
                <a:cubicBezTo>
                  <a:pt x="1722956" y="3461383"/>
                  <a:pt x="1792416" y="3305097"/>
                  <a:pt x="1879242" y="3114083"/>
                </a:cubicBezTo>
                <a:close/>
                <a:moveTo>
                  <a:pt x="1936055" y="2421021"/>
                </a:moveTo>
                <a:cubicBezTo>
                  <a:pt x="1740414" y="2661809"/>
                  <a:pt x="1574873" y="2884538"/>
                  <a:pt x="1559822" y="3182513"/>
                </a:cubicBezTo>
                <a:cubicBezTo>
                  <a:pt x="1556814" y="3212614"/>
                  <a:pt x="1574873" y="3257760"/>
                  <a:pt x="1535743" y="3266790"/>
                </a:cubicBezTo>
                <a:cubicBezTo>
                  <a:pt x="1493604" y="3275819"/>
                  <a:pt x="1472538" y="3236689"/>
                  <a:pt x="1454479" y="3206593"/>
                </a:cubicBezTo>
                <a:cubicBezTo>
                  <a:pt x="1418356" y="3143388"/>
                  <a:pt x="1385252" y="3080178"/>
                  <a:pt x="1352144" y="3013960"/>
                </a:cubicBezTo>
                <a:cubicBezTo>
                  <a:pt x="1313013" y="3245718"/>
                  <a:pt x="1249807" y="3468452"/>
                  <a:pt x="1337093" y="3700210"/>
                </a:cubicBezTo>
                <a:cubicBezTo>
                  <a:pt x="1237765" y="3685159"/>
                  <a:pt x="1201649" y="3591854"/>
                  <a:pt x="1096305" y="3582824"/>
                </a:cubicBezTo>
                <a:cubicBezTo>
                  <a:pt x="1186602" y="3760407"/>
                  <a:pt x="1288933" y="3907888"/>
                  <a:pt x="1412341" y="4049354"/>
                </a:cubicBezTo>
                <a:cubicBezTo>
                  <a:pt x="1668178" y="4350337"/>
                  <a:pt x="2143739" y="4329270"/>
                  <a:pt x="2408607" y="4118580"/>
                </a:cubicBezTo>
                <a:cubicBezTo>
                  <a:pt x="2562109" y="3995178"/>
                  <a:pt x="2586189" y="3775457"/>
                  <a:pt x="2745709" y="3618942"/>
                </a:cubicBezTo>
                <a:cubicBezTo>
                  <a:pt x="2619294" y="3615933"/>
                  <a:pt x="2553080" y="3694189"/>
                  <a:pt x="2462783" y="3697197"/>
                </a:cubicBezTo>
                <a:cubicBezTo>
                  <a:pt x="2462783" y="3468452"/>
                  <a:pt x="2525992" y="3239701"/>
                  <a:pt x="2408607" y="2986873"/>
                </a:cubicBezTo>
                <a:cubicBezTo>
                  <a:pt x="2378506" y="3101250"/>
                  <a:pt x="2357438" y="3185521"/>
                  <a:pt x="2333359" y="3266790"/>
                </a:cubicBezTo>
                <a:cubicBezTo>
                  <a:pt x="2321317" y="3305920"/>
                  <a:pt x="2321317" y="3366117"/>
                  <a:pt x="2270154" y="3369125"/>
                </a:cubicBezTo>
                <a:cubicBezTo>
                  <a:pt x="2225002" y="3372132"/>
                  <a:pt x="2228016" y="3311937"/>
                  <a:pt x="2212965" y="3275819"/>
                </a:cubicBezTo>
                <a:cubicBezTo>
                  <a:pt x="2104608" y="3004930"/>
                  <a:pt x="1984214" y="2737055"/>
                  <a:pt x="1936055" y="2421021"/>
                </a:cubicBezTo>
                <a:close/>
                <a:moveTo>
                  <a:pt x="103053" y="2360828"/>
                </a:moveTo>
                <a:cubicBezTo>
                  <a:pt x="142183" y="2360828"/>
                  <a:pt x="148205" y="2402966"/>
                  <a:pt x="157234" y="2430054"/>
                </a:cubicBezTo>
                <a:cubicBezTo>
                  <a:pt x="205388" y="2568509"/>
                  <a:pt x="226459" y="2709974"/>
                  <a:pt x="241506" y="2851436"/>
                </a:cubicBezTo>
                <a:cubicBezTo>
                  <a:pt x="235489" y="2893574"/>
                  <a:pt x="268599" y="2953771"/>
                  <a:pt x="214418" y="2968822"/>
                </a:cubicBezTo>
                <a:cubicBezTo>
                  <a:pt x="166262" y="2980864"/>
                  <a:pt x="148205" y="2920663"/>
                  <a:pt x="127132" y="2884545"/>
                </a:cubicBezTo>
                <a:cubicBezTo>
                  <a:pt x="42856" y="2743080"/>
                  <a:pt x="-59480" y="2607639"/>
                  <a:pt x="42856" y="2430054"/>
                </a:cubicBezTo>
                <a:cubicBezTo>
                  <a:pt x="57907" y="2402966"/>
                  <a:pt x="66935" y="2363836"/>
                  <a:pt x="103053" y="2360828"/>
                </a:cubicBezTo>
                <a:close/>
                <a:moveTo>
                  <a:pt x="3192307" y="1170427"/>
                </a:moveTo>
                <a:cubicBezTo>
                  <a:pt x="3211495" y="1168921"/>
                  <a:pt x="3231812" y="1185475"/>
                  <a:pt x="3254387" y="1223099"/>
                </a:cubicBezTo>
                <a:cubicBezTo>
                  <a:pt x="3380797" y="1433791"/>
                  <a:pt x="3371768" y="1689631"/>
                  <a:pt x="3215257" y="1903331"/>
                </a:cubicBezTo>
                <a:cubicBezTo>
                  <a:pt x="3176127" y="1810025"/>
                  <a:pt x="3143023" y="1725748"/>
                  <a:pt x="3109913" y="1641472"/>
                </a:cubicBezTo>
                <a:cubicBezTo>
                  <a:pt x="3052725" y="1500009"/>
                  <a:pt x="3067775" y="1358544"/>
                  <a:pt x="3137001" y="1226111"/>
                </a:cubicBezTo>
                <a:cubicBezTo>
                  <a:pt x="3155060" y="1191498"/>
                  <a:pt x="3173119" y="1171933"/>
                  <a:pt x="3192307" y="1170427"/>
                </a:cubicBezTo>
                <a:close/>
                <a:moveTo>
                  <a:pt x="903682" y="305091"/>
                </a:moveTo>
                <a:cubicBezTo>
                  <a:pt x="963880" y="509763"/>
                  <a:pt x="1108358" y="696374"/>
                  <a:pt x="933780" y="910075"/>
                </a:cubicBezTo>
                <a:cubicBezTo>
                  <a:pt x="885623" y="970272"/>
                  <a:pt x="858535" y="985323"/>
                  <a:pt x="816391" y="910075"/>
                </a:cubicBezTo>
                <a:cubicBezTo>
                  <a:pt x="695994" y="705404"/>
                  <a:pt x="723088" y="479667"/>
                  <a:pt x="903682" y="305091"/>
                </a:cubicBezTo>
                <a:close/>
                <a:moveTo>
                  <a:pt x="1862291" y="345"/>
                </a:moveTo>
                <a:cubicBezTo>
                  <a:pt x="1875833" y="2603"/>
                  <a:pt x="1883358" y="16145"/>
                  <a:pt x="1877338" y="46244"/>
                </a:cubicBezTo>
                <a:cubicBezTo>
                  <a:pt x="1802095" y="407429"/>
                  <a:pt x="2049659" y="645764"/>
                  <a:pt x="2182092" y="943743"/>
                </a:cubicBezTo>
                <a:cubicBezTo>
                  <a:pt x="2473461" y="1457530"/>
                  <a:pt x="2353399" y="1825074"/>
                  <a:pt x="2422123" y="1879252"/>
                </a:cubicBezTo>
                <a:cubicBezTo>
                  <a:pt x="2545529" y="1683610"/>
                  <a:pt x="2593685" y="1506027"/>
                  <a:pt x="2563588" y="1307378"/>
                </a:cubicBezTo>
                <a:cubicBezTo>
                  <a:pt x="2557568" y="1268246"/>
                  <a:pt x="2548539" y="1229121"/>
                  <a:pt x="2542519" y="1189992"/>
                </a:cubicBezTo>
                <a:cubicBezTo>
                  <a:pt x="2539509" y="1162902"/>
                  <a:pt x="2533489" y="1126786"/>
                  <a:pt x="2560582" y="1114744"/>
                </a:cubicBezTo>
                <a:cubicBezTo>
                  <a:pt x="2602714" y="1096689"/>
                  <a:pt x="2614757" y="1138823"/>
                  <a:pt x="2629807" y="1162902"/>
                </a:cubicBezTo>
                <a:cubicBezTo>
                  <a:pt x="2819429" y="1512047"/>
                  <a:pt x="3054194" y="1843133"/>
                  <a:pt x="3069243" y="2264513"/>
                </a:cubicBezTo>
                <a:cubicBezTo>
                  <a:pt x="3075267" y="2439085"/>
                  <a:pt x="3045164" y="2604628"/>
                  <a:pt x="2978949" y="2785218"/>
                </a:cubicBezTo>
                <a:cubicBezTo>
                  <a:pt x="3066237" y="2728034"/>
                  <a:pt x="3126433" y="2673853"/>
                  <a:pt x="3168573" y="2601619"/>
                </a:cubicBezTo>
                <a:cubicBezTo>
                  <a:pt x="3180608" y="2580546"/>
                  <a:pt x="3177601" y="2541420"/>
                  <a:pt x="3216727" y="2547439"/>
                </a:cubicBezTo>
                <a:cubicBezTo>
                  <a:pt x="3246827" y="2553459"/>
                  <a:pt x="3255856" y="2583561"/>
                  <a:pt x="3264885" y="2610648"/>
                </a:cubicBezTo>
                <a:cubicBezTo>
                  <a:pt x="3349163" y="2836384"/>
                  <a:pt x="3349163" y="3065135"/>
                  <a:pt x="3276929" y="3293885"/>
                </a:cubicBezTo>
                <a:cubicBezTo>
                  <a:pt x="3198670" y="3537687"/>
                  <a:pt x="3054194" y="3754394"/>
                  <a:pt x="2960889" y="3992173"/>
                </a:cubicBezTo>
                <a:lnTo>
                  <a:pt x="2936648" y="4048734"/>
                </a:lnTo>
                <a:lnTo>
                  <a:pt x="2618669" y="4237262"/>
                </a:lnTo>
                <a:cubicBezTo>
                  <a:pt x="2366617" y="4353716"/>
                  <a:pt x="2089504" y="4418111"/>
                  <a:pt x="1798618" y="4418111"/>
                </a:cubicBezTo>
                <a:cubicBezTo>
                  <a:pt x="1507737" y="4418111"/>
                  <a:pt x="1230620" y="4353716"/>
                  <a:pt x="978569" y="4237262"/>
                </a:cubicBezTo>
                <a:lnTo>
                  <a:pt x="800342" y="4131594"/>
                </a:lnTo>
                <a:lnTo>
                  <a:pt x="826896" y="4121597"/>
                </a:lnTo>
                <a:lnTo>
                  <a:pt x="774935" y="4116531"/>
                </a:lnTo>
                <a:lnTo>
                  <a:pt x="630977" y="4031176"/>
                </a:lnTo>
                <a:lnTo>
                  <a:pt x="664362" y="4034313"/>
                </a:lnTo>
                <a:cubicBezTo>
                  <a:pt x="604167" y="3986153"/>
                  <a:pt x="540956" y="3937995"/>
                  <a:pt x="477750" y="3889841"/>
                </a:cubicBezTo>
                <a:cubicBezTo>
                  <a:pt x="462700" y="3877796"/>
                  <a:pt x="441633" y="3865759"/>
                  <a:pt x="450661" y="3841680"/>
                </a:cubicBezTo>
                <a:cubicBezTo>
                  <a:pt x="459691" y="3811584"/>
                  <a:pt x="489787" y="3814593"/>
                  <a:pt x="510860" y="3823621"/>
                </a:cubicBezTo>
                <a:cubicBezTo>
                  <a:pt x="565035" y="3844692"/>
                  <a:pt x="619216" y="3868768"/>
                  <a:pt x="697474" y="3901875"/>
                </a:cubicBezTo>
                <a:cubicBezTo>
                  <a:pt x="595137" y="3757402"/>
                  <a:pt x="513872" y="3627979"/>
                  <a:pt x="459691" y="3483507"/>
                </a:cubicBezTo>
                <a:cubicBezTo>
                  <a:pt x="408525" y="3336025"/>
                  <a:pt x="393474" y="3188542"/>
                  <a:pt x="414545" y="3035041"/>
                </a:cubicBezTo>
                <a:cubicBezTo>
                  <a:pt x="444641" y="2839399"/>
                  <a:pt x="456684" y="2643757"/>
                  <a:pt x="417554" y="2448115"/>
                </a:cubicBezTo>
                <a:cubicBezTo>
                  <a:pt x="408525" y="2411995"/>
                  <a:pt x="396486" y="2369860"/>
                  <a:pt x="447656" y="2336752"/>
                </a:cubicBezTo>
                <a:cubicBezTo>
                  <a:pt x="513872" y="2427045"/>
                  <a:pt x="571055" y="2520351"/>
                  <a:pt x="661353" y="2589576"/>
                </a:cubicBezTo>
                <a:cubicBezTo>
                  <a:pt x="691449" y="2610648"/>
                  <a:pt x="724561" y="2655794"/>
                  <a:pt x="763690" y="2622687"/>
                </a:cubicBezTo>
                <a:cubicBezTo>
                  <a:pt x="802815" y="2589576"/>
                  <a:pt x="754660" y="2556473"/>
                  <a:pt x="739610" y="2529380"/>
                </a:cubicBezTo>
                <a:cubicBezTo>
                  <a:pt x="601157" y="2276553"/>
                  <a:pt x="595137" y="2029745"/>
                  <a:pt x="760677" y="1782937"/>
                </a:cubicBezTo>
                <a:cubicBezTo>
                  <a:pt x="878063" y="1608368"/>
                  <a:pt x="1019530" y="1445831"/>
                  <a:pt x="1061661" y="1229121"/>
                </a:cubicBezTo>
                <a:cubicBezTo>
                  <a:pt x="1064676" y="1208051"/>
                  <a:pt x="1076713" y="1177955"/>
                  <a:pt x="1106813" y="1183975"/>
                </a:cubicBezTo>
                <a:cubicBezTo>
                  <a:pt x="1145944" y="1193004"/>
                  <a:pt x="1142929" y="1232130"/>
                  <a:pt x="1148952" y="1262229"/>
                </a:cubicBezTo>
                <a:cubicBezTo>
                  <a:pt x="1197107" y="1524084"/>
                  <a:pt x="1365660" y="1710698"/>
                  <a:pt x="1546255" y="1912360"/>
                </a:cubicBezTo>
                <a:cubicBezTo>
                  <a:pt x="1630530" y="1605352"/>
                  <a:pt x="1699753" y="1325436"/>
                  <a:pt x="1516156" y="1042511"/>
                </a:cubicBezTo>
                <a:cubicBezTo>
                  <a:pt x="1389742" y="846869"/>
                  <a:pt x="1452945" y="377330"/>
                  <a:pt x="1618491" y="202761"/>
                </a:cubicBezTo>
                <a:cubicBezTo>
                  <a:pt x="1678686" y="139551"/>
                  <a:pt x="1744905" y="82367"/>
                  <a:pt x="1811125" y="22165"/>
                </a:cubicBezTo>
                <a:cubicBezTo>
                  <a:pt x="1829182" y="7116"/>
                  <a:pt x="1848746" y="-1914"/>
                  <a:pt x="1862291" y="345"/>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 xmlns:a16="http://schemas.microsoft.com/office/drawing/2014/main" id="{BBFA120E-8255-4F2E-885E-500E3A325318}"/>
              </a:ext>
            </a:extLst>
          </p:cNvPr>
          <p:cNvSpPr/>
          <p:nvPr/>
        </p:nvSpPr>
        <p:spPr>
          <a:xfrm>
            <a:off x="4173363" y="5164475"/>
            <a:ext cx="768994" cy="498806"/>
          </a:xfrm>
          <a:custGeom>
            <a:avLst/>
            <a:gdLst>
              <a:gd name="connsiteX0" fmla="*/ 136849 w 248770"/>
              <a:gd name="connsiteY0" fmla="*/ 100853 h 161364"/>
              <a:gd name="connsiteX1" fmla="*/ 148951 w 248770"/>
              <a:gd name="connsiteY1" fmla="*/ 82027 h 161364"/>
              <a:gd name="connsiteX2" fmla="*/ 241063 w 248770"/>
              <a:gd name="connsiteY2" fmla="*/ 0 h 161364"/>
              <a:gd name="connsiteX3" fmla="*/ 93146 w 248770"/>
              <a:gd name="connsiteY3" fmla="*/ 38997 h 161364"/>
              <a:gd name="connsiteX4" fmla="*/ 89784 w 248770"/>
              <a:gd name="connsiteY4" fmla="*/ 155986 h 161364"/>
              <a:gd name="connsiteX5" fmla="*/ 91801 w 248770"/>
              <a:gd name="connsiteY5" fmla="*/ 119679 h 161364"/>
              <a:gd name="connsiteX6" fmla="*/ 76337 w 248770"/>
              <a:gd name="connsiteY6" fmla="*/ 51771 h 161364"/>
              <a:gd name="connsiteX7" fmla="*/ 12463 w 248770"/>
              <a:gd name="connsiteY7" fmla="*/ 53788 h 161364"/>
              <a:gd name="connsiteX8" fmla="*/ 5740 w 248770"/>
              <a:gd name="connsiteY8" fmla="*/ 58495 h 161364"/>
              <a:gd name="connsiteX9" fmla="*/ 12463 w 248770"/>
              <a:gd name="connsiteY9" fmla="*/ 61184 h 161364"/>
              <a:gd name="connsiteX10" fmla="*/ 9101 w 248770"/>
              <a:gd name="connsiteY10" fmla="*/ 117662 h 161364"/>
              <a:gd name="connsiteX11" fmla="*/ 27255 w 248770"/>
              <a:gd name="connsiteY11" fmla="*/ 129764 h 161364"/>
              <a:gd name="connsiteX12" fmla="*/ 34651 w 248770"/>
              <a:gd name="connsiteY12" fmla="*/ 110938 h 161364"/>
              <a:gd name="connsiteX13" fmla="*/ 31289 w 248770"/>
              <a:gd name="connsiteY13" fmla="*/ 88751 h 161364"/>
              <a:gd name="connsiteX14" fmla="*/ 13135 w 248770"/>
              <a:gd name="connsiteY14" fmla="*/ 108921 h 161364"/>
              <a:gd name="connsiteX15" fmla="*/ 15152 w 248770"/>
              <a:gd name="connsiteY15" fmla="*/ 80682 h 161364"/>
              <a:gd name="connsiteX16" fmla="*/ 36668 w 248770"/>
              <a:gd name="connsiteY16" fmla="*/ 73287 h 161364"/>
              <a:gd name="connsiteX17" fmla="*/ 50115 w 248770"/>
              <a:gd name="connsiteY17" fmla="*/ 94802 h 161364"/>
              <a:gd name="connsiteX18" fmla="*/ 52132 w 248770"/>
              <a:gd name="connsiteY18" fmla="*/ 134471 h 161364"/>
              <a:gd name="connsiteX19" fmla="*/ 58183 w 248770"/>
              <a:gd name="connsiteY19" fmla="*/ 88751 h 161364"/>
              <a:gd name="connsiteX20" fmla="*/ 36668 w 248770"/>
              <a:gd name="connsiteY20" fmla="*/ 45048 h 161364"/>
              <a:gd name="connsiteX21" fmla="*/ 80371 w 248770"/>
              <a:gd name="connsiteY21" fmla="*/ 121024 h 161364"/>
              <a:gd name="connsiteX22" fmla="*/ 46081 w 248770"/>
              <a:gd name="connsiteY22" fmla="*/ 151952 h 161364"/>
              <a:gd name="connsiteX23" fmla="*/ 99869 w 248770"/>
              <a:gd name="connsiteY23" fmla="*/ 158003 h 161364"/>
              <a:gd name="connsiteX24" fmla="*/ 230978 w 248770"/>
              <a:gd name="connsiteY24" fmla="*/ 61184 h 161364"/>
              <a:gd name="connsiteX25" fmla="*/ 249804 w 248770"/>
              <a:gd name="connsiteY25" fmla="*/ 36307 h 161364"/>
              <a:gd name="connsiteX26" fmla="*/ 157691 w 248770"/>
              <a:gd name="connsiteY26" fmla="*/ 95474 h 161364"/>
              <a:gd name="connsiteX27" fmla="*/ 136849 w 248770"/>
              <a:gd name="connsiteY27" fmla="*/ 100853 h 161364"/>
              <a:gd name="connsiteX28" fmla="*/ 127435 w 248770"/>
              <a:gd name="connsiteY28" fmla="*/ 59167 h 161364"/>
              <a:gd name="connsiteX29" fmla="*/ 163743 w 248770"/>
              <a:gd name="connsiteY29" fmla="*/ 34290 h 161364"/>
              <a:gd name="connsiteX30" fmla="*/ 177862 w 248770"/>
              <a:gd name="connsiteY30" fmla="*/ 43031 h 161364"/>
              <a:gd name="connsiteX31" fmla="*/ 137521 w 248770"/>
              <a:gd name="connsiteY31" fmla="*/ 63874 h 161364"/>
              <a:gd name="connsiteX32" fmla="*/ 127435 w 248770"/>
              <a:gd name="connsiteY32" fmla="*/ 59167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8770" h="161364">
                <a:moveTo>
                  <a:pt x="136849" y="100853"/>
                </a:moveTo>
                <a:cubicBezTo>
                  <a:pt x="130125" y="90768"/>
                  <a:pt x="143572" y="87406"/>
                  <a:pt x="148951" y="82027"/>
                </a:cubicBezTo>
                <a:cubicBezTo>
                  <a:pt x="176517" y="51771"/>
                  <a:pt x="230978" y="51099"/>
                  <a:pt x="241063" y="0"/>
                </a:cubicBezTo>
                <a:cubicBezTo>
                  <a:pt x="191982" y="16137"/>
                  <a:pt x="142899" y="30256"/>
                  <a:pt x="93146" y="38997"/>
                </a:cubicBezTo>
                <a:cubicBezTo>
                  <a:pt x="120040" y="85389"/>
                  <a:pt x="119367" y="125058"/>
                  <a:pt x="89784" y="155986"/>
                </a:cubicBezTo>
                <a:cubicBezTo>
                  <a:pt x="85749" y="142539"/>
                  <a:pt x="89784" y="131109"/>
                  <a:pt x="91801" y="119679"/>
                </a:cubicBezTo>
                <a:cubicBezTo>
                  <a:pt x="95163" y="95474"/>
                  <a:pt x="95163" y="71270"/>
                  <a:pt x="76337" y="51771"/>
                </a:cubicBezTo>
                <a:cubicBezTo>
                  <a:pt x="52804" y="27567"/>
                  <a:pt x="36668" y="28239"/>
                  <a:pt x="12463" y="53788"/>
                </a:cubicBezTo>
                <a:cubicBezTo>
                  <a:pt x="10446" y="55806"/>
                  <a:pt x="8429" y="57150"/>
                  <a:pt x="5740" y="58495"/>
                </a:cubicBezTo>
                <a:cubicBezTo>
                  <a:pt x="7757" y="59167"/>
                  <a:pt x="9774" y="59840"/>
                  <a:pt x="12463" y="61184"/>
                </a:cubicBezTo>
                <a:cubicBezTo>
                  <a:pt x="3050" y="79338"/>
                  <a:pt x="-8380" y="97491"/>
                  <a:pt x="9101" y="117662"/>
                </a:cubicBezTo>
                <a:cubicBezTo>
                  <a:pt x="13808" y="123041"/>
                  <a:pt x="16497" y="133798"/>
                  <a:pt x="27255" y="129764"/>
                </a:cubicBezTo>
                <a:cubicBezTo>
                  <a:pt x="35323" y="127075"/>
                  <a:pt x="34651" y="118334"/>
                  <a:pt x="34651" y="110938"/>
                </a:cubicBezTo>
                <a:cubicBezTo>
                  <a:pt x="34651" y="103543"/>
                  <a:pt x="36668" y="95474"/>
                  <a:pt x="31289" y="88751"/>
                </a:cubicBezTo>
                <a:cubicBezTo>
                  <a:pt x="19187" y="91440"/>
                  <a:pt x="23221" y="104887"/>
                  <a:pt x="13135" y="108921"/>
                </a:cubicBezTo>
                <a:cubicBezTo>
                  <a:pt x="3723" y="98836"/>
                  <a:pt x="8429" y="89423"/>
                  <a:pt x="15152" y="80682"/>
                </a:cubicBezTo>
                <a:cubicBezTo>
                  <a:pt x="20532" y="73959"/>
                  <a:pt x="27927" y="70597"/>
                  <a:pt x="36668" y="73287"/>
                </a:cubicBezTo>
                <a:cubicBezTo>
                  <a:pt x="46753" y="76648"/>
                  <a:pt x="49443" y="85389"/>
                  <a:pt x="50115" y="94802"/>
                </a:cubicBezTo>
                <a:cubicBezTo>
                  <a:pt x="51460" y="106904"/>
                  <a:pt x="51460" y="119007"/>
                  <a:pt x="52132" y="134471"/>
                </a:cubicBezTo>
                <a:cubicBezTo>
                  <a:pt x="68268" y="118334"/>
                  <a:pt x="64235" y="103543"/>
                  <a:pt x="58183" y="88751"/>
                </a:cubicBezTo>
                <a:cubicBezTo>
                  <a:pt x="52804" y="75304"/>
                  <a:pt x="45408" y="62529"/>
                  <a:pt x="36668" y="45048"/>
                </a:cubicBezTo>
                <a:cubicBezTo>
                  <a:pt x="68268" y="65218"/>
                  <a:pt x="85749" y="96819"/>
                  <a:pt x="80371" y="121024"/>
                </a:cubicBezTo>
                <a:cubicBezTo>
                  <a:pt x="76337" y="139177"/>
                  <a:pt x="66251" y="151952"/>
                  <a:pt x="46081" y="151952"/>
                </a:cubicBezTo>
                <a:cubicBezTo>
                  <a:pt x="62217" y="171450"/>
                  <a:pt x="80371" y="171450"/>
                  <a:pt x="99869" y="158003"/>
                </a:cubicBezTo>
                <a:cubicBezTo>
                  <a:pt x="144244" y="127075"/>
                  <a:pt x="189964" y="96819"/>
                  <a:pt x="230978" y="61184"/>
                </a:cubicBezTo>
                <a:cubicBezTo>
                  <a:pt x="237701" y="55133"/>
                  <a:pt x="245770" y="50426"/>
                  <a:pt x="249804" y="36307"/>
                </a:cubicBezTo>
                <a:cubicBezTo>
                  <a:pt x="216186" y="57823"/>
                  <a:pt x="186602" y="76648"/>
                  <a:pt x="157691" y="95474"/>
                </a:cubicBezTo>
                <a:cubicBezTo>
                  <a:pt x="150968" y="99509"/>
                  <a:pt x="142227" y="108921"/>
                  <a:pt x="136849" y="100853"/>
                </a:cubicBezTo>
                <a:close/>
                <a:moveTo>
                  <a:pt x="127435" y="59167"/>
                </a:moveTo>
                <a:cubicBezTo>
                  <a:pt x="132814" y="41686"/>
                  <a:pt x="152313" y="43031"/>
                  <a:pt x="163743" y="34290"/>
                </a:cubicBezTo>
                <a:cubicBezTo>
                  <a:pt x="170466" y="36307"/>
                  <a:pt x="181224" y="37652"/>
                  <a:pt x="177862" y="43031"/>
                </a:cubicBezTo>
                <a:cubicBezTo>
                  <a:pt x="169794" y="57823"/>
                  <a:pt x="152313" y="59840"/>
                  <a:pt x="137521" y="63874"/>
                </a:cubicBezTo>
                <a:cubicBezTo>
                  <a:pt x="132814" y="65218"/>
                  <a:pt x="126091" y="63874"/>
                  <a:pt x="127435" y="59167"/>
                </a:cubicBezTo>
                <a:close/>
              </a:path>
            </a:pathLst>
          </a:custGeom>
          <a:noFill/>
          <a:ln w="6718" cap="flat">
            <a:noFill/>
            <a:prstDash val="solid"/>
            <a:miter/>
          </a:ln>
        </p:spPr>
        <p:txBody>
          <a:bodyPr rtlCol="0" anchor="ctr"/>
          <a:lstStyle/>
          <a:p>
            <a:endParaRPr lang="en-US"/>
          </a:p>
        </p:txBody>
      </p:sp>
      <p:sp>
        <p:nvSpPr>
          <p:cNvPr id="7" name="Freeform: Shape 6">
            <a:extLst>
              <a:ext uri="{FF2B5EF4-FFF2-40B4-BE49-F238E27FC236}">
                <a16:creationId xmlns="" xmlns:a16="http://schemas.microsoft.com/office/drawing/2014/main" id="{5AEC9FEF-71B6-48B2-95AF-27F54C33613F}"/>
              </a:ext>
            </a:extLst>
          </p:cNvPr>
          <p:cNvSpPr/>
          <p:nvPr/>
        </p:nvSpPr>
        <p:spPr>
          <a:xfrm>
            <a:off x="4087317" y="5110440"/>
            <a:ext cx="768994" cy="498806"/>
          </a:xfrm>
          <a:custGeom>
            <a:avLst/>
            <a:gdLst>
              <a:gd name="connsiteX0" fmla="*/ 11387 w 248770"/>
              <a:gd name="connsiteY0" fmla="*/ 95474 h 161364"/>
              <a:gd name="connsiteX1" fmla="*/ 24834 w 248770"/>
              <a:gd name="connsiteY1" fmla="*/ 75304 h 161364"/>
              <a:gd name="connsiteX2" fmla="*/ 21472 w 248770"/>
              <a:gd name="connsiteY2" fmla="*/ 72614 h 161364"/>
              <a:gd name="connsiteX3" fmla="*/ 27523 w 248770"/>
              <a:gd name="connsiteY3" fmla="*/ 55133 h 161364"/>
              <a:gd name="connsiteX4" fmla="*/ 45677 w 248770"/>
              <a:gd name="connsiteY4" fmla="*/ 39669 h 161364"/>
              <a:gd name="connsiteX5" fmla="*/ 46349 w 248770"/>
              <a:gd name="connsiteY5" fmla="*/ 38324 h 161364"/>
              <a:gd name="connsiteX6" fmla="*/ 46349 w 248770"/>
              <a:gd name="connsiteY6" fmla="*/ 38324 h 161364"/>
              <a:gd name="connsiteX7" fmla="*/ 47022 w 248770"/>
              <a:gd name="connsiteY7" fmla="*/ 38324 h 161364"/>
              <a:gd name="connsiteX8" fmla="*/ 77278 w 248770"/>
              <a:gd name="connsiteY8" fmla="*/ 30256 h 161364"/>
              <a:gd name="connsiteX9" fmla="*/ 116274 w 248770"/>
              <a:gd name="connsiteY9" fmla="*/ 51099 h 161364"/>
              <a:gd name="connsiteX10" fmla="*/ 205025 w 248770"/>
              <a:gd name="connsiteY10" fmla="*/ 19498 h 161364"/>
              <a:gd name="connsiteX11" fmla="*/ 251417 w 248770"/>
              <a:gd name="connsiteY11" fmla="*/ 0 h 161364"/>
              <a:gd name="connsiteX12" fmla="*/ 91397 w 248770"/>
              <a:gd name="connsiteY12" fmla="*/ 23532 h 161364"/>
              <a:gd name="connsiteX13" fmla="*/ 46349 w 248770"/>
              <a:gd name="connsiteY13" fmla="*/ 37652 h 161364"/>
              <a:gd name="connsiteX14" fmla="*/ 11387 w 248770"/>
              <a:gd name="connsiteY14" fmla="*/ 66563 h 161364"/>
              <a:gd name="connsiteX15" fmla="*/ 34919 w 248770"/>
              <a:gd name="connsiteY15" fmla="*/ 164054 h 161364"/>
              <a:gd name="connsiteX16" fmla="*/ 11387 w 248770"/>
              <a:gd name="connsiteY16" fmla="*/ 95474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770" h="161364">
                <a:moveTo>
                  <a:pt x="11387" y="95474"/>
                </a:moveTo>
                <a:cubicBezTo>
                  <a:pt x="13404" y="86061"/>
                  <a:pt x="17438" y="77993"/>
                  <a:pt x="24834" y="75304"/>
                </a:cubicBezTo>
                <a:cubicBezTo>
                  <a:pt x="23489" y="74631"/>
                  <a:pt x="22144" y="73959"/>
                  <a:pt x="21472" y="72614"/>
                </a:cubicBezTo>
                <a:cubicBezTo>
                  <a:pt x="15421" y="65891"/>
                  <a:pt x="24161" y="60512"/>
                  <a:pt x="27523" y="55133"/>
                </a:cubicBezTo>
                <a:cubicBezTo>
                  <a:pt x="32230" y="48409"/>
                  <a:pt x="38953" y="44375"/>
                  <a:pt x="45677" y="39669"/>
                </a:cubicBezTo>
                <a:cubicBezTo>
                  <a:pt x="45677" y="38996"/>
                  <a:pt x="46349" y="38996"/>
                  <a:pt x="46349" y="38324"/>
                </a:cubicBezTo>
                <a:lnTo>
                  <a:pt x="46349" y="38324"/>
                </a:lnTo>
                <a:cubicBezTo>
                  <a:pt x="46349" y="38324"/>
                  <a:pt x="47022" y="38324"/>
                  <a:pt x="47022" y="38324"/>
                </a:cubicBezTo>
                <a:cubicBezTo>
                  <a:pt x="57107" y="35635"/>
                  <a:pt x="66520" y="30928"/>
                  <a:pt x="77278" y="30256"/>
                </a:cubicBezTo>
                <a:cubicBezTo>
                  <a:pt x="94086" y="28911"/>
                  <a:pt x="109550" y="31601"/>
                  <a:pt x="116274" y="51099"/>
                </a:cubicBezTo>
                <a:cubicBezTo>
                  <a:pt x="141823" y="29584"/>
                  <a:pt x="176113" y="30928"/>
                  <a:pt x="205025" y="19498"/>
                </a:cubicBezTo>
                <a:cubicBezTo>
                  <a:pt x="220489" y="13447"/>
                  <a:pt x="238642" y="13447"/>
                  <a:pt x="251417" y="0"/>
                </a:cubicBezTo>
                <a:cubicBezTo>
                  <a:pt x="198301" y="12102"/>
                  <a:pt x="144513" y="16137"/>
                  <a:pt x="91397" y="23532"/>
                </a:cubicBezTo>
                <a:cubicBezTo>
                  <a:pt x="75933" y="25549"/>
                  <a:pt x="59124" y="25549"/>
                  <a:pt x="46349" y="37652"/>
                </a:cubicBezTo>
                <a:cubicBezTo>
                  <a:pt x="28196" y="38996"/>
                  <a:pt x="20128" y="54460"/>
                  <a:pt x="11387" y="66563"/>
                </a:cubicBezTo>
                <a:cubicBezTo>
                  <a:pt x="-11473" y="96146"/>
                  <a:pt x="1974" y="148590"/>
                  <a:pt x="34919" y="164054"/>
                </a:cubicBezTo>
                <a:cubicBezTo>
                  <a:pt x="16766" y="144556"/>
                  <a:pt x="4663" y="123041"/>
                  <a:pt x="11387" y="95474"/>
                </a:cubicBezTo>
                <a:close/>
              </a:path>
            </a:pathLst>
          </a:custGeom>
          <a:noFill/>
          <a:ln w="6718" cap="flat">
            <a:noFill/>
            <a:prstDash val="solid"/>
            <a:miter/>
          </a:ln>
        </p:spPr>
        <p:txBody>
          <a:bodyPr rtlCol="0" anchor="ctr"/>
          <a:lstStyle/>
          <a:p>
            <a:endParaRPr lang="en-US"/>
          </a:p>
        </p:txBody>
      </p:sp>
      <p:sp>
        <p:nvSpPr>
          <p:cNvPr id="8" name="Freeform: Shape 7">
            <a:extLst>
              <a:ext uri="{FF2B5EF4-FFF2-40B4-BE49-F238E27FC236}">
                <a16:creationId xmlns="" xmlns:a16="http://schemas.microsoft.com/office/drawing/2014/main" id="{95A94BBB-3E28-47A7-8C06-28F97779A72D}"/>
              </a:ext>
            </a:extLst>
          </p:cNvPr>
          <p:cNvSpPr/>
          <p:nvPr/>
        </p:nvSpPr>
        <p:spPr>
          <a:xfrm>
            <a:off x="5005820" y="5600932"/>
            <a:ext cx="20784" cy="20784"/>
          </a:xfrm>
          <a:custGeom>
            <a:avLst/>
            <a:gdLst>
              <a:gd name="connsiteX0" fmla="*/ 2017 w 0"/>
              <a:gd name="connsiteY0" fmla="*/ 0 h 0"/>
              <a:gd name="connsiteX1" fmla="*/ 0 w 0"/>
              <a:gd name="connsiteY1" fmla="*/ 2690 h 0"/>
              <a:gd name="connsiteX2" fmla="*/ 2017 w 0"/>
              <a:gd name="connsiteY2" fmla="*/ 0 h 0"/>
            </a:gdLst>
            <a:ahLst/>
            <a:cxnLst>
              <a:cxn ang="0">
                <a:pos x="connsiteX0" y="connsiteY0"/>
              </a:cxn>
              <a:cxn ang="0">
                <a:pos x="connsiteX1" y="connsiteY1"/>
              </a:cxn>
              <a:cxn ang="0">
                <a:pos x="connsiteX2" y="connsiteY2"/>
              </a:cxn>
            </a:cxnLst>
            <a:rect l="l" t="t" r="r" b="b"/>
            <a:pathLst>
              <a:path>
                <a:moveTo>
                  <a:pt x="2017" y="0"/>
                </a:moveTo>
                <a:cubicBezTo>
                  <a:pt x="1344" y="673"/>
                  <a:pt x="672" y="2017"/>
                  <a:pt x="0" y="2690"/>
                </a:cubicBezTo>
                <a:cubicBezTo>
                  <a:pt x="672" y="1345"/>
                  <a:pt x="1344" y="673"/>
                  <a:pt x="2017" y="0"/>
                </a:cubicBezTo>
                <a:close/>
              </a:path>
            </a:pathLst>
          </a:custGeom>
          <a:solidFill>
            <a:srgbClr val="313131"/>
          </a:solidFill>
          <a:ln w="6718"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8DBE02DC-4E03-4B0B-A547-E112300A4AD8}"/>
              </a:ext>
            </a:extLst>
          </p:cNvPr>
          <p:cNvSpPr/>
          <p:nvPr/>
        </p:nvSpPr>
        <p:spPr>
          <a:xfrm>
            <a:off x="6019244" y="5168633"/>
            <a:ext cx="20784" cy="20784"/>
          </a:xfrm>
          <a:custGeom>
            <a:avLst/>
            <a:gdLst>
              <a:gd name="connsiteX0" fmla="*/ 264 w 0"/>
              <a:gd name="connsiteY0" fmla="*/ 1345 h 0"/>
              <a:gd name="connsiteX1" fmla="*/ 1609 w 0"/>
              <a:gd name="connsiteY1" fmla="*/ 4034 h 0"/>
              <a:gd name="connsiteX2" fmla="*/ 1609 w 0"/>
              <a:gd name="connsiteY2" fmla="*/ 0 h 0"/>
              <a:gd name="connsiteX3" fmla="*/ 264 w 0"/>
              <a:gd name="connsiteY3" fmla="*/ 1345 h 0"/>
            </a:gdLst>
            <a:ahLst/>
            <a:cxnLst>
              <a:cxn ang="0">
                <a:pos x="connsiteX0" y="connsiteY0"/>
              </a:cxn>
              <a:cxn ang="0">
                <a:pos x="connsiteX1" y="connsiteY1"/>
              </a:cxn>
              <a:cxn ang="0">
                <a:pos x="connsiteX2" y="connsiteY2"/>
              </a:cxn>
              <a:cxn ang="0">
                <a:pos x="connsiteX3" y="connsiteY3"/>
              </a:cxn>
            </a:cxnLst>
            <a:rect l="l" t="t" r="r" b="b"/>
            <a:pathLst>
              <a:path>
                <a:moveTo>
                  <a:pt x="264" y="1345"/>
                </a:moveTo>
                <a:cubicBezTo>
                  <a:pt x="-409" y="2017"/>
                  <a:pt x="264" y="3362"/>
                  <a:pt x="1609" y="4034"/>
                </a:cubicBezTo>
                <a:cubicBezTo>
                  <a:pt x="1609" y="2690"/>
                  <a:pt x="1609" y="1345"/>
                  <a:pt x="1609" y="0"/>
                </a:cubicBezTo>
                <a:cubicBezTo>
                  <a:pt x="1609" y="0"/>
                  <a:pt x="936" y="0"/>
                  <a:pt x="264" y="1345"/>
                </a:cubicBezTo>
                <a:close/>
              </a:path>
            </a:pathLst>
          </a:custGeom>
          <a:solidFill>
            <a:srgbClr val="F4F4F4"/>
          </a:solidFill>
          <a:ln w="6718"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1AD502C0-545C-454E-91FB-F80A1B215D2B}"/>
              </a:ext>
            </a:extLst>
          </p:cNvPr>
          <p:cNvSpPr/>
          <p:nvPr/>
        </p:nvSpPr>
        <p:spPr>
          <a:xfrm>
            <a:off x="6672662" y="5399849"/>
            <a:ext cx="20784" cy="20784"/>
          </a:xfrm>
          <a:custGeom>
            <a:avLst/>
            <a:gdLst>
              <a:gd name="connsiteX0" fmla="*/ 0 w 0"/>
              <a:gd name="connsiteY0" fmla="*/ 504 h 0"/>
              <a:gd name="connsiteX1" fmla="*/ 0 w 0"/>
              <a:gd name="connsiteY1" fmla="*/ 504 h 0"/>
              <a:gd name="connsiteX2" fmla="*/ 0 w 0"/>
              <a:gd name="connsiteY2" fmla="*/ 504 h 0"/>
              <a:gd name="connsiteX3" fmla="*/ 0 w 0"/>
              <a:gd name="connsiteY3" fmla="*/ 504 h 0"/>
            </a:gdLst>
            <a:ahLst/>
            <a:cxnLst>
              <a:cxn ang="0">
                <a:pos x="connsiteX0" y="connsiteY0"/>
              </a:cxn>
              <a:cxn ang="0">
                <a:pos x="connsiteX1" y="connsiteY1"/>
              </a:cxn>
              <a:cxn ang="0">
                <a:pos x="connsiteX2" y="connsiteY2"/>
              </a:cxn>
              <a:cxn ang="0">
                <a:pos x="connsiteX3" y="connsiteY3"/>
              </a:cxn>
            </a:cxnLst>
            <a:rect l="l" t="t" r="r" b="b"/>
            <a:pathLst>
              <a:path>
                <a:moveTo>
                  <a:pt x="0" y="504"/>
                </a:moveTo>
                <a:cubicBezTo>
                  <a:pt x="0" y="504"/>
                  <a:pt x="0" y="-168"/>
                  <a:pt x="0" y="504"/>
                </a:cubicBezTo>
                <a:cubicBezTo>
                  <a:pt x="0" y="-168"/>
                  <a:pt x="0" y="-168"/>
                  <a:pt x="0" y="504"/>
                </a:cubicBezTo>
                <a:lnTo>
                  <a:pt x="0" y="504"/>
                </a:lnTo>
                <a:close/>
              </a:path>
            </a:pathLst>
          </a:custGeom>
          <a:solidFill>
            <a:srgbClr val="D9D9D9"/>
          </a:solidFill>
          <a:ln w="6718"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6F19DDC2-014E-49F0-8DC4-E17B5FD32896}"/>
              </a:ext>
            </a:extLst>
          </p:cNvPr>
          <p:cNvSpPr/>
          <p:nvPr/>
        </p:nvSpPr>
        <p:spPr>
          <a:xfrm>
            <a:off x="6622783" y="5218511"/>
            <a:ext cx="20784" cy="20784"/>
          </a:xfrm>
          <a:custGeom>
            <a:avLst/>
            <a:gdLst>
              <a:gd name="connsiteX0" fmla="*/ 10085 w 6723"/>
              <a:gd name="connsiteY0" fmla="*/ 0 h 0"/>
              <a:gd name="connsiteX1" fmla="*/ 10085 w 6723"/>
              <a:gd name="connsiteY1" fmla="*/ 0 h 0"/>
              <a:gd name="connsiteX2" fmla="*/ 0 w 6723"/>
              <a:gd name="connsiteY2" fmla="*/ 0 h 0"/>
              <a:gd name="connsiteX3" fmla="*/ 10085 w 6723"/>
              <a:gd name="connsiteY3" fmla="*/ 0 h 0"/>
            </a:gdLst>
            <a:ahLst/>
            <a:cxnLst>
              <a:cxn ang="0">
                <a:pos x="connsiteX0" y="connsiteY0"/>
              </a:cxn>
              <a:cxn ang="0">
                <a:pos x="connsiteX1" y="connsiteY1"/>
              </a:cxn>
              <a:cxn ang="0">
                <a:pos x="connsiteX2" y="connsiteY2"/>
              </a:cxn>
              <a:cxn ang="0">
                <a:pos x="connsiteX3" y="connsiteY3"/>
              </a:cxn>
            </a:cxnLst>
            <a:rect l="l" t="t" r="r" b="b"/>
            <a:pathLst>
              <a:path w="6723">
                <a:moveTo>
                  <a:pt x="10085" y="0"/>
                </a:moveTo>
                <a:lnTo>
                  <a:pt x="10085" y="0"/>
                </a:lnTo>
                <a:cubicBezTo>
                  <a:pt x="6724" y="0"/>
                  <a:pt x="3362" y="0"/>
                  <a:pt x="0" y="0"/>
                </a:cubicBezTo>
                <a:cubicBezTo>
                  <a:pt x="3362" y="3362"/>
                  <a:pt x="6724" y="3362"/>
                  <a:pt x="10085" y="0"/>
                </a:cubicBezTo>
                <a:close/>
              </a:path>
            </a:pathLst>
          </a:custGeom>
          <a:solidFill>
            <a:srgbClr val="D9D9D9"/>
          </a:solidFill>
          <a:ln w="6718"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2B890A9D-2B06-4A81-9D13-71CFBE6B95F7}"/>
              </a:ext>
            </a:extLst>
          </p:cNvPr>
          <p:cNvSpPr/>
          <p:nvPr/>
        </p:nvSpPr>
        <p:spPr>
          <a:xfrm>
            <a:off x="5440195" y="5361918"/>
            <a:ext cx="20784" cy="20784"/>
          </a:xfrm>
          <a:custGeom>
            <a:avLst/>
            <a:gdLst>
              <a:gd name="connsiteX0" fmla="*/ 0 w 6723"/>
              <a:gd name="connsiteY0" fmla="*/ 0 h 6723"/>
              <a:gd name="connsiteX1" fmla="*/ 7396 w 6723"/>
              <a:gd name="connsiteY1" fmla="*/ 7396 h 6723"/>
              <a:gd name="connsiteX2" fmla="*/ 0 w 6723"/>
              <a:gd name="connsiteY2" fmla="*/ 0 h 6723"/>
            </a:gdLst>
            <a:ahLst/>
            <a:cxnLst>
              <a:cxn ang="0">
                <a:pos x="connsiteX0" y="connsiteY0"/>
              </a:cxn>
              <a:cxn ang="0">
                <a:pos x="connsiteX1" y="connsiteY1"/>
              </a:cxn>
              <a:cxn ang="0">
                <a:pos x="connsiteX2" y="connsiteY2"/>
              </a:cxn>
            </a:cxnLst>
            <a:rect l="l" t="t" r="r" b="b"/>
            <a:pathLst>
              <a:path w="6723" h="6723">
                <a:moveTo>
                  <a:pt x="0" y="0"/>
                </a:moveTo>
                <a:cubicBezTo>
                  <a:pt x="2690" y="2690"/>
                  <a:pt x="5379" y="4707"/>
                  <a:pt x="7396" y="7396"/>
                </a:cubicBezTo>
                <a:cubicBezTo>
                  <a:pt x="6724" y="4034"/>
                  <a:pt x="4707" y="1345"/>
                  <a:pt x="0" y="0"/>
                </a:cubicBezTo>
                <a:close/>
              </a:path>
            </a:pathLst>
          </a:custGeom>
          <a:solidFill>
            <a:srgbClr val="E7E7E7"/>
          </a:solidFill>
          <a:ln w="6718" cap="flat">
            <a:noFill/>
            <a:prstDash val="solid"/>
            <a:miter/>
          </a:ln>
        </p:spPr>
        <p:txBody>
          <a:bodyPr rtlCol="0" anchor="ctr"/>
          <a:lstStyle/>
          <a:p>
            <a:endParaRPr lang="en-US"/>
          </a:p>
        </p:txBody>
      </p:sp>
      <p:sp>
        <p:nvSpPr>
          <p:cNvPr id="13" name="Freeform: Shape 12">
            <a:extLst>
              <a:ext uri="{FF2B5EF4-FFF2-40B4-BE49-F238E27FC236}">
                <a16:creationId xmlns="" xmlns:a16="http://schemas.microsoft.com/office/drawing/2014/main" id="{68E4F6E3-5F03-44B1-88AC-B183C4C74F2F}"/>
              </a:ext>
            </a:extLst>
          </p:cNvPr>
          <p:cNvSpPr/>
          <p:nvPr/>
        </p:nvSpPr>
        <p:spPr>
          <a:xfrm>
            <a:off x="6671103" y="5400483"/>
            <a:ext cx="20784" cy="20784"/>
          </a:xfrm>
          <a:custGeom>
            <a:avLst/>
            <a:gdLst>
              <a:gd name="connsiteX0" fmla="*/ 504 w 0"/>
              <a:gd name="connsiteY0" fmla="*/ 299 h 0"/>
              <a:gd name="connsiteX1" fmla="*/ 504 w 0"/>
              <a:gd name="connsiteY1" fmla="*/ 299 h 0"/>
              <a:gd name="connsiteX2" fmla="*/ 504 w 0"/>
              <a:gd name="connsiteY2" fmla="*/ 299 h 0"/>
              <a:gd name="connsiteX3" fmla="*/ 504 w 0"/>
              <a:gd name="connsiteY3" fmla="*/ 299 h 0"/>
            </a:gdLst>
            <a:ahLst/>
            <a:cxnLst>
              <a:cxn ang="0">
                <a:pos x="connsiteX0" y="connsiteY0"/>
              </a:cxn>
              <a:cxn ang="0">
                <a:pos x="connsiteX1" y="connsiteY1"/>
              </a:cxn>
              <a:cxn ang="0">
                <a:pos x="connsiteX2" y="connsiteY2"/>
              </a:cxn>
              <a:cxn ang="0">
                <a:pos x="connsiteX3" y="connsiteY3"/>
              </a:cxn>
            </a:cxnLst>
            <a:rect l="l" t="t" r="r" b="b"/>
            <a:pathLst>
              <a:path>
                <a:moveTo>
                  <a:pt x="504" y="299"/>
                </a:moveTo>
                <a:cubicBezTo>
                  <a:pt x="504" y="299"/>
                  <a:pt x="-168" y="-373"/>
                  <a:pt x="504" y="299"/>
                </a:cubicBezTo>
                <a:cubicBezTo>
                  <a:pt x="-168" y="299"/>
                  <a:pt x="-168" y="299"/>
                  <a:pt x="504" y="299"/>
                </a:cubicBezTo>
                <a:cubicBezTo>
                  <a:pt x="504" y="299"/>
                  <a:pt x="504" y="299"/>
                  <a:pt x="504" y="299"/>
                </a:cubicBezTo>
                <a:close/>
              </a:path>
            </a:pathLst>
          </a:custGeom>
          <a:solidFill>
            <a:srgbClr val="DADADA"/>
          </a:solidFill>
          <a:ln w="6718" cap="flat">
            <a:noFill/>
            <a:prstDash val="solid"/>
            <a:miter/>
          </a:ln>
        </p:spPr>
        <p:txBody>
          <a:bodyPr rtlCol="0" anchor="ctr"/>
          <a:lstStyle/>
          <a:p>
            <a:endParaRPr lang="en-US"/>
          </a:p>
        </p:txBody>
      </p:sp>
      <p:sp>
        <p:nvSpPr>
          <p:cNvPr id="14" name="Freeform: Shape 13">
            <a:extLst>
              <a:ext uri="{FF2B5EF4-FFF2-40B4-BE49-F238E27FC236}">
                <a16:creationId xmlns="" xmlns:a16="http://schemas.microsoft.com/office/drawing/2014/main" id="{7DE819B0-91A9-435A-879C-56C65E0B0359}"/>
              </a:ext>
            </a:extLst>
          </p:cNvPr>
          <p:cNvSpPr/>
          <p:nvPr/>
        </p:nvSpPr>
        <p:spPr>
          <a:xfrm>
            <a:off x="6265302" y="5603005"/>
            <a:ext cx="20784" cy="20784"/>
          </a:xfrm>
          <a:custGeom>
            <a:avLst/>
            <a:gdLst>
              <a:gd name="connsiteX0" fmla="*/ 0 w 6723"/>
              <a:gd name="connsiteY0" fmla="*/ 0 h 0"/>
              <a:gd name="connsiteX1" fmla="*/ 3362 w 6723"/>
              <a:gd name="connsiteY1" fmla="*/ 4707 h 0"/>
              <a:gd name="connsiteX2" fmla="*/ 5379 w 6723"/>
              <a:gd name="connsiteY2" fmla="*/ 4707 h 0"/>
              <a:gd name="connsiteX3" fmla="*/ 7396 w 6723"/>
              <a:gd name="connsiteY3" fmla="*/ 4707 h 0"/>
              <a:gd name="connsiteX4" fmla="*/ 2017 w 6723"/>
              <a:gd name="connsiteY4" fmla="*/ 0 h 0"/>
              <a:gd name="connsiteX5" fmla="*/ 0 w 6723"/>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3">
                <a:moveTo>
                  <a:pt x="0" y="0"/>
                </a:moveTo>
                <a:cubicBezTo>
                  <a:pt x="1345" y="1345"/>
                  <a:pt x="2690" y="3362"/>
                  <a:pt x="3362" y="4707"/>
                </a:cubicBezTo>
                <a:lnTo>
                  <a:pt x="5379" y="4707"/>
                </a:lnTo>
                <a:lnTo>
                  <a:pt x="7396" y="4707"/>
                </a:lnTo>
                <a:cubicBezTo>
                  <a:pt x="6051" y="2689"/>
                  <a:pt x="4034" y="1345"/>
                  <a:pt x="2017" y="0"/>
                </a:cubicBezTo>
                <a:cubicBezTo>
                  <a:pt x="1345" y="672"/>
                  <a:pt x="672" y="0"/>
                  <a:pt x="0" y="0"/>
                </a:cubicBezTo>
                <a:close/>
              </a:path>
            </a:pathLst>
          </a:custGeom>
          <a:solidFill>
            <a:srgbClr val="898989"/>
          </a:solidFill>
          <a:ln w="6718" cap="flat">
            <a:noFill/>
            <a:prstDash val="solid"/>
            <a:miter/>
          </a:ln>
        </p:spPr>
        <p:txBody>
          <a:bodyPr rtlCol="0" anchor="ctr"/>
          <a:lstStyle/>
          <a:p>
            <a:endParaRPr lang="en-US"/>
          </a:p>
        </p:txBody>
      </p:sp>
    </p:spTree>
    <p:extLst>
      <p:ext uri="{BB962C8B-B14F-4D97-AF65-F5344CB8AC3E}">
        <p14:creationId xmlns:p14="http://schemas.microsoft.com/office/powerpoint/2010/main" val="4087088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EDF2B1D-016C-4F06-859C-A6EC3B9689A5}"/>
              </a:ext>
            </a:extLst>
          </p:cNvPr>
          <p:cNvSpPr>
            <a:spLocks noGrp="1"/>
          </p:cNvSpPr>
          <p:nvPr>
            <p:ph type="pic" idx="14" hasCustomPrompt="1"/>
          </p:nvPr>
        </p:nvSpPr>
        <p:spPr>
          <a:xfrm>
            <a:off x="0" y="1651105"/>
            <a:ext cx="3887755" cy="44259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a:extLst>
              <a:ext uri="{FF2B5EF4-FFF2-40B4-BE49-F238E27FC236}">
                <a16:creationId xmlns="" xmlns:a16="http://schemas.microsoft.com/office/drawing/2014/main" id="{5933F232-DA65-41C7-AC51-33D1AB853F27}"/>
              </a:ext>
            </a:extLst>
          </p:cNvPr>
          <p:cNvSpPr>
            <a:spLocks noGrp="1"/>
          </p:cNvSpPr>
          <p:nvPr>
            <p:ph type="pic" idx="15" hasCustomPrompt="1"/>
          </p:nvPr>
        </p:nvSpPr>
        <p:spPr>
          <a:xfrm>
            <a:off x="8304245" y="1651105"/>
            <a:ext cx="3887755" cy="44259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Text Placeholder 9">
            <a:extLst>
              <a:ext uri="{FF2B5EF4-FFF2-40B4-BE49-F238E27FC236}">
                <a16:creationId xmlns="" xmlns:a16="http://schemas.microsoft.com/office/drawing/2014/main" id="{01EFC2FE-7CFD-4206-8A9A-D82B4D55D92D}"/>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
        <p:nvSpPr>
          <p:cNvPr id="6" name="Rectangle 5">
            <a:extLst>
              <a:ext uri="{FF2B5EF4-FFF2-40B4-BE49-F238E27FC236}">
                <a16:creationId xmlns="" xmlns:a16="http://schemas.microsoft.com/office/drawing/2014/main" id="{25E57668-BEBD-43F9-8230-3996B1888FF2}"/>
              </a:ext>
            </a:extLst>
          </p:cNvPr>
          <p:cNvSpPr/>
          <p:nvPr userDrawn="1"/>
        </p:nvSpPr>
        <p:spPr>
          <a:xfrm flipV="1">
            <a:off x="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102CB3CD-EDE6-4F6E-9F5D-FDCAB2099581}"/>
              </a:ext>
            </a:extLst>
          </p:cNvPr>
          <p:cNvSpPr/>
          <p:nvPr userDrawn="1"/>
        </p:nvSpPr>
        <p:spPr>
          <a:xfrm flipV="1">
            <a:off x="883920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666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290CC5C1-1599-4C84-A843-91E70EABC32A}"/>
              </a:ext>
            </a:extLst>
          </p:cNvPr>
          <p:cNvSpPr>
            <a:spLocks noGrp="1"/>
          </p:cNvSpPr>
          <p:nvPr>
            <p:ph type="pic" idx="13" hasCustomPrompt="1"/>
          </p:nvPr>
        </p:nvSpPr>
        <p:spPr>
          <a:xfrm>
            <a:off x="0" y="3467100"/>
            <a:ext cx="7506789" cy="33909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
        <p:nvSpPr>
          <p:cNvPr id="4" name="Picture Placeholder 2">
            <a:extLst>
              <a:ext uri="{FF2B5EF4-FFF2-40B4-BE49-F238E27FC236}">
                <a16:creationId xmlns="" xmlns:a16="http://schemas.microsoft.com/office/drawing/2014/main" id="{5D14429C-3C10-43BD-9636-A5015380F962}"/>
              </a:ext>
            </a:extLst>
          </p:cNvPr>
          <p:cNvSpPr>
            <a:spLocks noGrp="1"/>
          </p:cNvSpPr>
          <p:nvPr>
            <p:ph type="pic" idx="14" hasCustomPrompt="1"/>
          </p:nvPr>
        </p:nvSpPr>
        <p:spPr>
          <a:xfrm>
            <a:off x="0" y="0"/>
            <a:ext cx="7506789" cy="33909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783334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3" name="그림 개체 틀 13">
            <a:extLst>
              <a:ext uri="{FF2B5EF4-FFF2-40B4-BE49-F238E27FC236}">
                <a16:creationId xmlns="" xmlns:a16="http://schemas.microsoft.com/office/drawing/2014/main" id="{765EEA8B-9A67-469F-8BB3-65824733FB4C}"/>
              </a:ext>
            </a:extLst>
          </p:cNvPr>
          <p:cNvSpPr>
            <a:spLocks noGrp="1"/>
          </p:cNvSpPr>
          <p:nvPr>
            <p:ph type="pic" sz="quarter" idx="10" hasCustomPrompt="1"/>
          </p:nvPr>
        </p:nvSpPr>
        <p:spPr>
          <a:xfrm>
            <a:off x="0" y="14068"/>
            <a:ext cx="3421966" cy="6843932"/>
          </a:xfrm>
          <a:custGeom>
            <a:avLst/>
            <a:gdLst>
              <a:gd name="connsiteX0" fmla="*/ 0 w 3421966"/>
              <a:gd name="connsiteY0" fmla="*/ 0 h 6843932"/>
              <a:gd name="connsiteX1" fmla="*/ 3421966 w 3421966"/>
              <a:gd name="connsiteY1" fmla="*/ 3421966 h 6843932"/>
              <a:gd name="connsiteX2" fmla="*/ 0 w 3421966"/>
              <a:gd name="connsiteY2" fmla="*/ 6843932 h 6843932"/>
            </a:gdLst>
            <a:ahLst/>
            <a:cxnLst>
              <a:cxn ang="0">
                <a:pos x="connsiteX0" y="connsiteY0"/>
              </a:cxn>
              <a:cxn ang="0">
                <a:pos x="connsiteX1" y="connsiteY1"/>
              </a:cxn>
              <a:cxn ang="0">
                <a:pos x="connsiteX2" y="connsiteY2"/>
              </a:cxn>
            </a:cxnLst>
            <a:rect l="l" t="t" r="r" b="b"/>
            <a:pathLst>
              <a:path w="3421966" h="6843932">
                <a:moveTo>
                  <a:pt x="0" y="0"/>
                </a:moveTo>
                <a:lnTo>
                  <a:pt x="3421966" y="3421966"/>
                </a:lnTo>
                <a:lnTo>
                  <a:pt x="0" y="6843932"/>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4" name="그림 개체 틀 14">
            <a:extLst>
              <a:ext uri="{FF2B5EF4-FFF2-40B4-BE49-F238E27FC236}">
                <a16:creationId xmlns="" xmlns:a16="http://schemas.microsoft.com/office/drawing/2014/main" id="{2E38BD16-EA56-4033-8266-D224C725CDDB}"/>
              </a:ext>
            </a:extLst>
          </p:cNvPr>
          <p:cNvSpPr>
            <a:spLocks noGrp="1"/>
          </p:cNvSpPr>
          <p:nvPr>
            <p:ph type="pic" sz="quarter" idx="11" hasCustomPrompt="1"/>
          </p:nvPr>
        </p:nvSpPr>
        <p:spPr>
          <a:xfrm>
            <a:off x="2160562" y="462954"/>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 name="그림 개체 틀 15">
            <a:extLst>
              <a:ext uri="{FF2B5EF4-FFF2-40B4-BE49-F238E27FC236}">
                <a16:creationId xmlns="" xmlns:a16="http://schemas.microsoft.com/office/drawing/2014/main" id="{5A7FC3DE-855D-47F8-8A08-2C9EF72072C1}"/>
              </a:ext>
            </a:extLst>
          </p:cNvPr>
          <p:cNvSpPr>
            <a:spLocks noGrp="1"/>
          </p:cNvSpPr>
          <p:nvPr>
            <p:ph type="pic" sz="quarter" idx="12" hasCustomPrompt="1"/>
          </p:nvPr>
        </p:nvSpPr>
        <p:spPr>
          <a:xfrm>
            <a:off x="3739362" y="2023463"/>
            <a:ext cx="2825140" cy="2825140"/>
          </a:xfrm>
          <a:custGeom>
            <a:avLst/>
            <a:gdLst>
              <a:gd name="connsiteX0" fmla="*/ 1412571 w 2825140"/>
              <a:gd name="connsiteY0" fmla="*/ 0 h 2825140"/>
              <a:gd name="connsiteX1" fmla="*/ 2825140 w 2825140"/>
              <a:gd name="connsiteY1" fmla="*/ 1412570 h 2825140"/>
              <a:gd name="connsiteX2" fmla="*/ 1412571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1" y="0"/>
                </a:moveTo>
                <a:lnTo>
                  <a:pt x="2825140" y="1412570"/>
                </a:lnTo>
                <a:lnTo>
                  <a:pt x="1412571"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6" name="그림 개체 틀 16">
            <a:extLst>
              <a:ext uri="{FF2B5EF4-FFF2-40B4-BE49-F238E27FC236}">
                <a16:creationId xmlns="" xmlns:a16="http://schemas.microsoft.com/office/drawing/2014/main" id="{B648FC59-60B7-4C60-AED6-B26A5CFBDD5A}"/>
              </a:ext>
            </a:extLst>
          </p:cNvPr>
          <p:cNvSpPr>
            <a:spLocks noGrp="1"/>
          </p:cNvSpPr>
          <p:nvPr>
            <p:ph type="pic" sz="quarter" idx="13" hasCustomPrompt="1"/>
          </p:nvPr>
        </p:nvSpPr>
        <p:spPr>
          <a:xfrm>
            <a:off x="2160562" y="3583973"/>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7" name="그림 개체 틀 17">
            <a:extLst>
              <a:ext uri="{FF2B5EF4-FFF2-40B4-BE49-F238E27FC236}">
                <a16:creationId xmlns="" xmlns:a16="http://schemas.microsoft.com/office/drawing/2014/main" id="{E2282AC1-84D1-457A-9B24-E20E948A5164}"/>
              </a:ext>
            </a:extLst>
          </p:cNvPr>
          <p:cNvSpPr>
            <a:spLocks noGrp="1"/>
          </p:cNvSpPr>
          <p:nvPr>
            <p:ph type="pic" sz="quarter" idx="14" hasCustomPrompt="1"/>
          </p:nvPr>
        </p:nvSpPr>
        <p:spPr>
          <a:xfrm>
            <a:off x="5303098" y="462953"/>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729348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8B4B3012-F87D-4B19-8508-FC9FCF94AB10}"/>
              </a:ext>
            </a:extLst>
          </p:cNvPr>
          <p:cNvGrpSpPr/>
          <p:nvPr userDrawn="1"/>
        </p:nvGrpSpPr>
        <p:grpSpPr>
          <a:xfrm>
            <a:off x="2924901" y="1686696"/>
            <a:ext cx="6342197" cy="3484608"/>
            <a:chOff x="-548507" y="477868"/>
            <a:chExt cx="11570449" cy="6357177"/>
          </a:xfrm>
        </p:grpSpPr>
        <p:sp>
          <p:nvSpPr>
            <p:cNvPr id="9" name="Freeform: Shape 8">
              <a:extLst>
                <a:ext uri="{FF2B5EF4-FFF2-40B4-BE49-F238E27FC236}">
                  <a16:creationId xmlns="" xmlns:a16="http://schemas.microsoft.com/office/drawing/2014/main" id="{5DA8B384-9C73-48AE-A686-B8756D1BC32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6B1327A8-1B5E-4678-9568-48D27CA823E7}"/>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37CAFC64-51C4-45C6-AEF9-65B54F5146F2}"/>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BA649BF4-C417-44E9-98D6-8FC294A5D4C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3" name="Freeform: Shape 12">
              <a:extLst>
                <a:ext uri="{FF2B5EF4-FFF2-40B4-BE49-F238E27FC236}">
                  <a16:creationId xmlns="" xmlns:a16="http://schemas.microsoft.com/office/drawing/2014/main" id="{D5BEC155-8F1B-46C1-A45D-866F572EEED0}"/>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4" name="Group 13">
              <a:extLst>
                <a:ext uri="{FF2B5EF4-FFF2-40B4-BE49-F238E27FC236}">
                  <a16:creationId xmlns="" xmlns:a16="http://schemas.microsoft.com/office/drawing/2014/main" id="{67197790-46F7-4F92-9C93-5BCAB1C111BF}"/>
                </a:ext>
              </a:extLst>
            </p:cNvPr>
            <p:cNvGrpSpPr/>
            <p:nvPr/>
          </p:nvGrpSpPr>
          <p:grpSpPr>
            <a:xfrm>
              <a:off x="1606" y="6382978"/>
              <a:ext cx="413937" cy="115242"/>
              <a:chOff x="5955" y="6353672"/>
              <a:chExt cx="413937" cy="115242"/>
            </a:xfrm>
          </p:grpSpPr>
          <p:sp>
            <p:nvSpPr>
              <p:cNvPr id="19" name="Rectangle: Rounded Corners 18">
                <a:extLst>
                  <a:ext uri="{FF2B5EF4-FFF2-40B4-BE49-F238E27FC236}">
                    <a16:creationId xmlns="" xmlns:a16="http://schemas.microsoft.com/office/drawing/2014/main" id="{4B1CAF9C-6520-4B32-8DAA-4041428CBA4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95E82618-5E05-455C-BDF9-5110E400108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 xmlns:a16="http://schemas.microsoft.com/office/drawing/2014/main" id="{F5901807-736E-437B-80F8-D3924B5A1E4E}"/>
                </a:ext>
              </a:extLst>
            </p:cNvPr>
            <p:cNvGrpSpPr/>
            <p:nvPr/>
          </p:nvGrpSpPr>
          <p:grpSpPr>
            <a:xfrm>
              <a:off x="9855291" y="6381600"/>
              <a:ext cx="885989" cy="115242"/>
              <a:chOff x="5955" y="6353672"/>
              <a:chExt cx="413937" cy="115242"/>
            </a:xfrm>
          </p:grpSpPr>
          <p:sp>
            <p:nvSpPr>
              <p:cNvPr id="17" name="Rectangle: Rounded Corners 16">
                <a:extLst>
                  <a:ext uri="{FF2B5EF4-FFF2-40B4-BE49-F238E27FC236}">
                    <a16:creationId xmlns="" xmlns:a16="http://schemas.microsoft.com/office/drawing/2014/main" id="{2BB209EC-1388-4082-934E-EC99454D42B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802FC6A2-8EB5-49A0-BC16-E01EE9D85FEF}"/>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Shape 15">
              <a:extLst>
                <a:ext uri="{FF2B5EF4-FFF2-40B4-BE49-F238E27FC236}">
                  <a16:creationId xmlns="" xmlns:a16="http://schemas.microsoft.com/office/drawing/2014/main" id="{97681421-F4DB-46D8-9B81-F3C7378FCF16}"/>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1" name="그림 개체 틀 2">
            <a:extLst>
              <a:ext uri="{FF2B5EF4-FFF2-40B4-BE49-F238E27FC236}">
                <a16:creationId xmlns="" xmlns:a16="http://schemas.microsoft.com/office/drawing/2014/main" id="{80F074ED-916B-467D-9871-B74D0952C1FA}"/>
              </a:ext>
            </a:extLst>
          </p:cNvPr>
          <p:cNvSpPr>
            <a:spLocks noGrp="1"/>
          </p:cNvSpPr>
          <p:nvPr>
            <p:ph type="pic" sz="quarter" idx="14" hasCustomPrompt="1"/>
          </p:nvPr>
        </p:nvSpPr>
        <p:spPr>
          <a:xfrm>
            <a:off x="3822179" y="1884681"/>
            <a:ext cx="4540437" cy="2812271"/>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 And Send To Back</a:t>
            </a:r>
            <a:endParaRPr lang="ko-KR" altLang="en-US" dirty="0"/>
          </a:p>
        </p:txBody>
      </p:sp>
      <p:sp>
        <p:nvSpPr>
          <p:cNvPr id="22" name="Text Placeholder 9">
            <a:extLst>
              <a:ext uri="{FF2B5EF4-FFF2-40B4-BE49-F238E27FC236}">
                <a16:creationId xmlns="" xmlns:a16="http://schemas.microsoft.com/office/drawing/2014/main" id="{C81543E3-75DA-4BE9-A4E5-C20150E35201}"/>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
        <p:nvSpPr>
          <p:cNvPr id="23" name="Rectangle 22">
            <a:extLst>
              <a:ext uri="{FF2B5EF4-FFF2-40B4-BE49-F238E27FC236}">
                <a16:creationId xmlns="" xmlns:a16="http://schemas.microsoft.com/office/drawing/2014/main" id="{E147C64E-B38B-41CA-83F4-6C69AF037434}"/>
              </a:ext>
            </a:extLst>
          </p:cNvPr>
          <p:cNvSpPr/>
          <p:nvPr userDrawn="1"/>
        </p:nvSpPr>
        <p:spPr>
          <a:xfrm flipV="1">
            <a:off x="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C01D9318-E0D3-49A9-A33B-600EAC6FA22C}"/>
              </a:ext>
            </a:extLst>
          </p:cNvPr>
          <p:cNvSpPr/>
          <p:nvPr userDrawn="1"/>
        </p:nvSpPr>
        <p:spPr>
          <a:xfrm flipV="1">
            <a:off x="883920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03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0077A84-6009-409D-A4B1-35939BB51A87}"/>
              </a:ext>
            </a:extLst>
          </p:cNvPr>
          <p:cNvSpPr/>
          <p:nvPr userDrawn="1"/>
        </p:nvSpPr>
        <p:spPr>
          <a:xfrm>
            <a:off x="3397776" y="2804798"/>
            <a:ext cx="8794226" cy="240487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4" name="Group 3">
            <a:extLst>
              <a:ext uri="{FF2B5EF4-FFF2-40B4-BE49-F238E27FC236}">
                <a16:creationId xmlns="" xmlns:a16="http://schemas.microsoft.com/office/drawing/2014/main" id="{C1DEF1FA-2D73-4CF2-85DA-F7409D869E88}"/>
              </a:ext>
            </a:extLst>
          </p:cNvPr>
          <p:cNvGrpSpPr/>
          <p:nvPr userDrawn="1"/>
        </p:nvGrpSpPr>
        <p:grpSpPr>
          <a:xfrm>
            <a:off x="733478" y="1658103"/>
            <a:ext cx="2664296" cy="4683693"/>
            <a:chOff x="445712" y="1449040"/>
            <a:chExt cx="2113018" cy="3924176"/>
          </a:xfrm>
        </p:grpSpPr>
        <p:sp>
          <p:nvSpPr>
            <p:cNvPr id="5" name="Rounded Rectangle 4">
              <a:extLst>
                <a:ext uri="{FF2B5EF4-FFF2-40B4-BE49-F238E27FC236}">
                  <a16:creationId xmlns="" xmlns:a16="http://schemas.microsoft.com/office/drawing/2014/main" id="{E79C6F44-42EA-4086-98B3-5BA2C48DE1C3}"/>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Rectangle 5">
              <a:extLst>
                <a:ext uri="{FF2B5EF4-FFF2-40B4-BE49-F238E27FC236}">
                  <a16:creationId xmlns="" xmlns:a16="http://schemas.microsoft.com/office/drawing/2014/main" id="{7D940AAC-8131-4E04-ACCC-DD60329CB00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7" name="Group 6">
              <a:extLst>
                <a:ext uri="{FF2B5EF4-FFF2-40B4-BE49-F238E27FC236}">
                  <a16:creationId xmlns="" xmlns:a16="http://schemas.microsoft.com/office/drawing/2014/main" id="{C012132B-7D28-4793-9ACE-8A50AC0EA4E5}"/>
                </a:ext>
              </a:extLst>
            </p:cNvPr>
            <p:cNvGrpSpPr/>
            <p:nvPr userDrawn="1"/>
          </p:nvGrpSpPr>
          <p:grpSpPr>
            <a:xfrm>
              <a:off x="1407705" y="5045834"/>
              <a:ext cx="211967" cy="211967"/>
              <a:chOff x="1549420" y="5712364"/>
              <a:chExt cx="312583" cy="312583"/>
            </a:xfrm>
          </p:grpSpPr>
          <p:sp>
            <p:nvSpPr>
              <p:cNvPr id="8" name="Oval 7">
                <a:extLst>
                  <a:ext uri="{FF2B5EF4-FFF2-40B4-BE49-F238E27FC236}">
                    <a16:creationId xmlns="" xmlns:a16="http://schemas.microsoft.com/office/drawing/2014/main" id="{DA8B60B1-3BC1-46D8-A6B5-51E0B99DDA51}"/>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ounded Rectangle 8">
                <a:extLst>
                  <a:ext uri="{FF2B5EF4-FFF2-40B4-BE49-F238E27FC236}">
                    <a16:creationId xmlns="" xmlns:a16="http://schemas.microsoft.com/office/drawing/2014/main" id="{C91DDA7D-5E81-4DFC-8DC1-2B5515AED555}"/>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0" name="Picture Placeholder 2">
            <a:extLst>
              <a:ext uri="{FF2B5EF4-FFF2-40B4-BE49-F238E27FC236}">
                <a16:creationId xmlns="" xmlns:a16="http://schemas.microsoft.com/office/drawing/2014/main" id="{E4572092-16F8-4EAB-85FD-3DF3ED6BFA58}"/>
              </a:ext>
            </a:extLst>
          </p:cNvPr>
          <p:cNvSpPr>
            <a:spLocks noGrp="1"/>
          </p:cNvSpPr>
          <p:nvPr>
            <p:ph type="pic" idx="12" hasCustomPrompt="1"/>
          </p:nvPr>
        </p:nvSpPr>
        <p:spPr>
          <a:xfrm>
            <a:off x="921396" y="2069673"/>
            <a:ext cx="2288460"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1" name="Text Placeholder 9">
            <a:extLst>
              <a:ext uri="{FF2B5EF4-FFF2-40B4-BE49-F238E27FC236}">
                <a16:creationId xmlns="" xmlns:a16="http://schemas.microsoft.com/office/drawing/2014/main" id="{30B28010-70C7-447B-839F-859EC8B9AC27}"/>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
        <p:nvSpPr>
          <p:cNvPr id="12" name="Rectangle 11">
            <a:extLst>
              <a:ext uri="{FF2B5EF4-FFF2-40B4-BE49-F238E27FC236}">
                <a16:creationId xmlns="" xmlns:a16="http://schemas.microsoft.com/office/drawing/2014/main" id="{A00BBC03-C00E-42D6-9852-08C1693A8F05}"/>
              </a:ext>
            </a:extLst>
          </p:cNvPr>
          <p:cNvSpPr/>
          <p:nvPr userDrawn="1"/>
        </p:nvSpPr>
        <p:spPr>
          <a:xfrm flipV="1">
            <a:off x="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0F4EE1D9-94E8-4B28-A2ED-F53BE25AB22F}"/>
              </a:ext>
            </a:extLst>
          </p:cNvPr>
          <p:cNvSpPr/>
          <p:nvPr userDrawn="1"/>
        </p:nvSpPr>
        <p:spPr>
          <a:xfrm flipV="1">
            <a:off x="883920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147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42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
        <p:nvSpPr>
          <p:cNvPr id="5" name="Rectangle 4">
            <a:extLst>
              <a:ext uri="{FF2B5EF4-FFF2-40B4-BE49-F238E27FC236}">
                <a16:creationId xmlns="" xmlns:a16="http://schemas.microsoft.com/office/drawing/2014/main" id="{FA8D747B-4F75-4F28-AD96-701C919665B5}"/>
              </a:ext>
            </a:extLst>
          </p:cNvPr>
          <p:cNvSpPr/>
          <p:nvPr userDrawn="1"/>
        </p:nvSpPr>
        <p:spPr>
          <a:xfrm flipV="1">
            <a:off x="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E7CA1094-8B72-45A3-9291-9448CC4446F6}"/>
              </a:ext>
            </a:extLst>
          </p:cNvPr>
          <p:cNvSpPr/>
          <p:nvPr userDrawn="1"/>
        </p:nvSpPr>
        <p:spPr>
          <a:xfrm flipV="1">
            <a:off x="883920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0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37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0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964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43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C63A9860-9DCF-4B34-B426-D352307BCAC2}"/>
              </a:ext>
            </a:extLst>
          </p:cNvPr>
          <p:cNvSpPr>
            <a:spLocks noGrp="1"/>
          </p:cNvSpPr>
          <p:nvPr>
            <p:ph type="pic" sz="quarter" idx="14" hasCustomPrompt="1"/>
          </p:nvPr>
        </p:nvSpPr>
        <p:spPr>
          <a:xfrm>
            <a:off x="679101" y="1674906"/>
            <a:ext cx="2969790" cy="3471860"/>
          </a:xfrm>
          <a:prstGeom prst="rect">
            <a:avLst/>
          </a:prstGeom>
          <a:solidFill>
            <a:schemeClr val="bg1">
              <a:lumMod val="95000"/>
            </a:schemeClr>
          </a:solidFill>
          <a:ln w="19050">
            <a:noFill/>
          </a:ln>
        </p:spPr>
        <p:txBody>
          <a:bodyPr anchor="ctr"/>
          <a:lstStyle>
            <a:lvl1pPr marL="0" indent="0" algn="ctr">
              <a:lnSpc>
                <a:spcPct val="100000"/>
              </a:lnSpc>
              <a:buNone/>
              <a:defRPr sz="1400">
                <a:solidFill>
                  <a:schemeClr val="tx1">
                    <a:lumMod val="75000"/>
                    <a:lumOff val="25000"/>
                  </a:schemeClr>
                </a:solidFill>
              </a:defRPr>
            </a:lvl1pPr>
          </a:lstStyle>
          <a:p>
            <a:r>
              <a:rPr lang="en-US" altLang="ko-KR" dirty="0"/>
              <a:t>Place Your Picture Here</a:t>
            </a:r>
            <a:endParaRPr lang="ko-KR" altLang="en-US" dirty="0"/>
          </a:p>
        </p:txBody>
      </p:sp>
      <p:sp>
        <p:nvSpPr>
          <p:cNvPr id="4" name="Text Placeholder 9">
            <a:extLst>
              <a:ext uri="{FF2B5EF4-FFF2-40B4-BE49-F238E27FC236}">
                <a16:creationId xmlns="" xmlns:a16="http://schemas.microsoft.com/office/drawing/2014/main" id="{E1D1BAC9-87E3-4013-9B1F-E30C9975972B}"/>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
        <p:nvSpPr>
          <p:cNvPr id="5" name="Rectangle 4">
            <a:extLst>
              <a:ext uri="{FF2B5EF4-FFF2-40B4-BE49-F238E27FC236}">
                <a16:creationId xmlns="" xmlns:a16="http://schemas.microsoft.com/office/drawing/2014/main" id="{4E158A2E-319E-43F9-924B-978E7E68AC46}"/>
              </a:ext>
            </a:extLst>
          </p:cNvPr>
          <p:cNvSpPr/>
          <p:nvPr userDrawn="1"/>
        </p:nvSpPr>
        <p:spPr>
          <a:xfrm flipV="1">
            <a:off x="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15319C06-9F87-41DD-B6FC-542D54A35E45}"/>
              </a:ext>
            </a:extLst>
          </p:cNvPr>
          <p:cNvSpPr/>
          <p:nvPr userDrawn="1"/>
        </p:nvSpPr>
        <p:spPr>
          <a:xfrm flipV="1">
            <a:off x="8839200" y="678774"/>
            <a:ext cx="335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그림 개체 틀 2">
            <a:extLst>
              <a:ext uri="{FF2B5EF4-FFF2-40B4-BE49-F238E27FC236}">
                <a16:creationId xmlns="" xmlns:a16="http://schemas.microsoft.com/office/drawing/2014/main" id="{D1D6708B-5253-4869-88B6-F1D316D4A526}"/>
              </a:ext>
            </a:extLst>
          </p:cNvPr>
          <p:cNvSpPr>
            <a:spLocks noGrp="1"/>
          </p:cNvSpPr>
          <p:nvPr>
            <p:ph type="pic" sz="quarter" idx="16" hasCustomPrompt="1"/>
          </p:nvPr>
        </p:nvSpPr>
        <p:spPr>
          <a:xfrm>
            <a:off x="7413030" y="1519004"/>
            <a:ext cx="1828800" cy="164592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9" name="그림 개체 틀 2">
            <a:extLst>
              <a:ext uri="{FF2B5EF4-FFF2-40B4-BE49-F238E27FC236}">
                <a16:creationId xmlns="" xmlns:a16="http://schemas.microsoft.com/office/drawing/2014/main" id="{33DC07FA-C2D8-42C5-A6E4-3CAAF06463FF}"/>
              </a:ext>
            </a:extLst>
          </p:cNvPr>
          <p:cNvSpPr>
            <a:spLocks noGrp="1"/>
          </p:cNvSpPr>
          <p:nvPr>
            <p:ph type="pic" sz="quarter" idx="17" hasCustomPrompt="1"/>
          </p:nvPr>
        </p:nvSpPr>
        <p:spPr>
          <a:xfrm>
            <a:off x="9684099" y="1519004"/>
            <a:ext cx="1828800" cy="164592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9" name="그림 개체 틀 2">
            <a:extLst>
              <a:ext uri="{FF2B5EF4-FFF2-40B4-BE49-F238E27FC236}">
                <a16:creationId xmlns="" xmlns:a16="http://schemas.microsoft.com/office/drawing/2014/main" id="{F29E2618-8F1A-4CF1-AC17-6F453AE084A0}"/>
              </a:ext>
            </a:extLst>
          </p:cNvPr>
          <p:cNvSpPr>
            <a:spLocks noGrp="1"/>
          </p:cNvSpPr>
          <p:nvPr>
            <p:ph type="pic" sz="quarter" idx="18" hasCustomPrompt="1"/>
          </p:nvPr>
        </p:nvSpPr>
        <p:spPr>
          <a:xfrm>
            <a:off x="7413030" y="3977032"/>
            <a:ext cx="1828800" cy="164592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0" name="그림 개체 틀 2">
            <a:extLst>
              <a:ext uri="{FF2B5EF4-FFF2-40B4-BE49-F238E27FC236}">
                <a16:creationId xmlns="" xmlns:a16="http://schemas.microsoft.com/office/drawing/2014/main" id="{00DB524C-2F49-449A-9DF1-2CB4D648BC01}"/>
              </a:ext>
            </a:extLst>
          </p:cNvPr>
          <p:cNvSpPr>
            <a:spLocks noGrp="1"/>
          </p:cNvSpPr>
          <p:nvPr>
            <p:ph type="pic" sz="quarter" idx="19" hasCustomPrompt="1"/>
          </p:nvPr>
        </p:nvSpPr>
        <p:spPr>
          <a:xfrm>
            <a:off x="9684099" y="3977032"/>
            <a:ext cx="1828800" cy="164592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6329202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8" r:id="rId2"/>
    <p:sldLayoutId id="2147483672" r:id="rId3"/>
    <p:sldLayoutId id="2147483673" r:id="rId4"/>
    <p:sldLayoutId id="2147483674" r:id="rId5"/>
    <p:sldLayoutId id="2147483675" r:id="rId6"/>
    <p:sldLayoutId id="2147483669" r:id="rId7"/>
    <p:sldLayoutId id="2147483670" r:id="rId8"/>
    <p:sldLayoutId id="2147483671" r:id="rId9"/>
    <p:sldLayoutId id="2147483665" r:id="rId10"/>
    <p:sldLayoutId id="2147483677" r:id="rId11"/>
    <p:sldLayoutId id="2147483676" r:id="rId12"/>
    <p:sldLayoutId id="2147483678" r:id="rId13"/>
    <p:sldLayoutId id="2147483682" r:id="rId14"/>
    <p:sldLayoutId id="214748368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 id="2147483683" r:id="rId2"/>
    <p:sldLayoutId id="21474836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jpg"/></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9.xml"/><Relationship Id="rId4" Type="http://schemas.openxmlformats.org/officeDocument/2006/relationships/image" Target="../media/image79.jpg"/></Relationships>
</file>

<file path=ppt/slides/_rels/slide6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9.xml"/><Relationship Id="rId4" Type="http://schemas.openxmlformats.org/officeDocument/2006/relationships/image" Target="../media/image82.jp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 xmlns:a16="http://schemas.microsoft.com/office/drawing/2014/main" id="{44420F08-5B4C-40AE-89D1-2D412D063B84}"/>
              </a:ext>
            </a:extLst>
          </p:cNvPr>
          <p:cNvSpPr txBox="1"/>
          <p:nvPr/>
        </p:nvSpPr>
        <p:spPr>
          <a:xfrm>
            <a:off x="6689558" y="3032514"/>
            <a:ext cx="4801987" cy="707886"/>
          </a:xfrm>
          <a:prstGeom prst="rect">
            <a:avLst/>
          </a:prstGeom>
          <a:noFill/>
        </p:spPr>
        <p:txBody>
          <a:bodyPr wrap="square" rtlCol="0" anchor="ctr">
            <a:spAutoFit/>
          </a:bodyPr>
          <a:lstStyle/>
          <a:p>
            <a:r>
              <a:rPr lang="en-US" altLang="ko-KR" sz="2000" dirty="0" smtClean="0">
                <a:solidFill>
                  <a:schemeClr val="bg1"/>
                </a:solidFill>
                <a:effectLst>
                  <a:outerShdw blurRad="38100" dist="38100" dir="2700000" algn="tl">
                    <a:srgbClr val="000000">
                      <a:alpha val="43137"/>
                    </a:srgbClr>
                  </a:outerShdw>
                </a:effectLst>
                <a:cs typeface="Arial" pitchFamily="34" charset="0"/>
              </a:rPr>
              <a:t>Troop 344 and 9344</a:t>
            </a:r>
          </a:p>
          <a:p>
            <a:r>
              <a:rPr lang="en-US" altLang="ko-KR" sz="2000" dirty="0" smtClean="0">
                <a:solidFill>
                  <a:schemeClr val="bg1"/>
                </a:solidFill>
                <a:effectLst>
                  <a:outerShdw blurRad="38100" dist="38100" dir="2700000" algn="tl">
                    <a:srgbClr val="000000">
                      <a:alpha val="43137"/>
                    </a:srgbClr>
                  </a:outerShdw>
                </a:effectLst>
                <a:cs typeface="Arial" pitchFamily="34" charset="0"/>
              </a:rPr>
              <a:t>Pemberville, OH</a:t>
            </a:r>
          </a:p>
        </p:txBody>
      </p:sp>
      <p:sp>
        <p:nvSpPr>
          <p:cNvPr id="41" name="TextBox 40">
            <a:extLst>
              <a:ext uri="{FF2B5EF4-FFF2-40B4-BE49-F238E27FC236}">
                <a16:creationId xmlns="" xmlns:a16="http://schemas.microsoft.com/office/drawing/2014/main" id="{6E367ACE-352D-4216-B1C9-84A9B6955094}"/>
              </a:ext>
            </a:extLst>
          </p:cNvPr>
          <p:cNvSpPr txBox="1"/>
          <p:nvPr/>
        </p:nvSpPr>
        <p:spPr>
          <a:xfrm>
            <a:off x="6689559" y="1169007"/>
            <a:ext cx="4801987" cy="1015663"/>
          </a:xfrm>
          <a:prstGeom prst="rect">
            <a:avLst/>
          </a:prstGeom>
          <a:noFill/>
        </p:spPr>
        <p:txBody>
          <a:bodyPr wrap="square" rtlCol="0" anchor="ctr">
            <a:spAutoFit/>
          </a:bodyPr>
          <a:lstStyle/>
          <a:p>
            <a:r>
              <a:rPr lang="en-US" altLang="ko-KR" sz="6000" dirty="0">
                <a:solidFill>
                  <a:schemeClr val="bg1"/>
                </a:solidFill>
                <a:effectLst>
                  <a:outerShdw blurRad="38100" dist="38100" dir="2700000" algn="tl">
                    <a:srgbClr val="000000">
                      <a:alpha val="43137"/>
                    </a:srgbClr>
                  </a:outerShdw>
                </a:effectLst>
                <a:cs typeface="Arial" pitchFamily="34" charset="0"/>
              </a:rPr>
              <a:t>Fire </a:t>
            </a:r>
            <a:r>
              <a:rPr lang="en-US" altLang="ko-KR" sz="6000" dirty="0" smtClean="0">
                <a:solidFill>
                  <a:schemeClr val="bg1"/>
                </a:solidFill>
                <a:effectLst>
                  <a:outerShdw blurRad="38100" dist="38100" dir="2700000" algn="tl">
                    <a:srgbClr val="000000">
                      <a:alpha val="43137"/>
                    </a:srgbClr>
                  </a:outerShdw>
                </a:effectLst>
                <a:cs typeface="Arial" pitchFamily="34" charset="0"/>
              </a:rPr>
              <a:t>Safety</a:t>
            </a:r>
            <a:endParaRPr lang="ko-KR" altLang="en-US" sz="6000" dirty="0">
              <a:solidFill>
                <a:schemeClr val="bg1"/>
              </a:solidFill>
              <a:effectLst>
                <a:outerShdw blurRad="38100" dist="38100" dir="2700000" algn="tl">
                  <a:srgbClr val="000000">
                    <a:alpha val="43137"/>
                  </a:srgbClr>
                </a:outerShdw>
              </a:effectLst>
              <a:cs typeface="Arial" pitchFamily="34" charset="0"/>
            </a:endParaRPr>
          </a:p>
        </p:txBody>
      </p:sp>
      <p:sp>
        <p:nvSpPr>
          <p:cNvPr id="42" name="TextBox 41">
            <a:extLst>
              <a:ext uri="{FF2B5EF4-FFF2-40B4-BE49-F238E27FC236}">
                <a16:creationId xmlns="" xmlns:a16="http://schemas.microsoft.com/office/drawing/2014/main" id="{9B5D9E89-0018-43BD-8542-493AD7D0E360}"/>
              </a:ext>
            </a:extLst>
          </p:cNvPr>
          <p:cNvSpPr txBox="1"/>
          <p:nvPr/>
        </p:nvSpPr>
        <p:spPr>
          <a:xfrm>
            <a:off x="6689559" y="1959612"/>
            <a:ext cx="4801987" cy="1015663"/>
          </a:xfrm>
          <a:prstGeom prst="rect">
            <a:avLst/>
          </a:prstGeom>
          <a:noFill/>
        </p:spPr>
        <p:txBody>
          <a:bodyPr wrap="square" rtlCol="0" anchor="ctr">
            <a:spAutoFit/>
          </a:bodyPr>
          <a:lstStyle/>
          <a:p>
            <a:r>
              <a:rPr lang="en-US" altLang="ko-KR" sz="6000" dirty="0" smtClean="0">
                <a:solidFill>
                  <a:schemeClr val="bg1"/>
                </a:solidFill>
                <a:effectLst>
                  <a:outerShdw blurRad="38100" dist="38100" dir="2700000" algn="tl">
                    <a:srgbClr val="000000">
                      <a:alpha val="43137"/>
                    </a:srgbClr>
                  </a:outerShdw>
                </a:effectLst>
                <a:cs typeface="Arial" pitchFamily="34" charset="0"/>
              </a:rPr>
              <a:t>Merit Badge</a:t>
            </a:r>
            <a:endParaRPr lang="ko-KR" altLang="en-US" sz="6000" dirty="0">
              <a:solidFill>
                <a:schemeClr val="bg1"/>
              </a:solidFill>
              <a:effectLst>
                <a:outerShdw blurRad="38100" dist="38100" dir="2700000" algn="tl">
                  <a:srgbClr val="000000">
                    <a:alpha val="43137"/>
                  </a:srgbClr>
                </a:outerShdw>
              </a:effectLst>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6808" y="2975275"/>
            <a:ext cx="914400" cy="933450"/>
          </a:xfrm>
          <a:prstGeom prst="rect">
            <a:avLst/>
          </a:prstGeom>
        </p:spPr>
      </p:pic>
      <p:sp>
        <p:nvSpPr>
          <p:cNvPr id="3" name="TextBox 2"/>
          <p:cNvSpPr txBox="1"/>
          <p:nvPr/>
        </p:nvSpPr>
        <p:spPr>
          <a:xfrm>
            <a:off x="6689558" y="4199466"/>
            <a:ext cx="4537242" cy="923330"/>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Helping you develop the knowledge and the skills necessary to prevent and to survive fires and burns.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7757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1686" y="1227438"/>
            <a:ext cx="6409038" cy="4154984"/>
          </a:xfrm>
          <a:prstGeom prst="rect">
            <a:avLst/>
          </a:prstGeom>
          <a:noFill/>
        </p:spPr>
        <p:txBody>
          <a:bodyPr wrap="square" rtlCol="0">
            <a:spAutoFit/>
          </a:bodyPr>
          <a:lstStyle/>
          <a:p>
            <a:pPr marL="342900" indent="-342900">
              <a:buFont typeface="+mj-lt"/>
              <a:buAutoNum type="arabicPeriod" startAt="10"/>
            </a:pPr>
            <a:r>
              <a:rPr lang="en-US" sz="2400" dirty="0" smtClean="0">
                <a:effectLst>
                  <a:outerShdw blurRad="38100" dist="38100" dir="2700000" algn="tl">
                    <a:srgbClr val="000000">
                      <a:alpha val="43137"/>
                    </a:srgbClr>
                  </a:outerShdw>
                </a:effectLst>
              </a:rPr>
              <a:t>Do </a:t>
            </a:r>
            <a:r>
              <a:rPr lang="en-US" sz="2400" dirty="0">
                <a:effectLst>
                  <a:outerShdw blurRad="38100" dist="38100" dir="2700000" algn="tl">
                    <a:srgbClr val="000000">
                      <a:alpha val="43137"/>
                    </a:srgbClr>
                  </a:outerShdw>
                </a:effectLst>
              </a:rPr>
              <a:t>the following:</a:t>
            </a:r>
          </a:p>
          <a:p>
            <a:pPr marL="800100" lvl="1" indent="-342900">
              <a:buFont typeface="+mj-lt"/>
              <a:buAutoNum type="alphaLcPeriod"/>
            </a:pPr>
            <a:r>
              <a:rPr lang="en-US" sz="2000" dirty="0">
                <a:effectLst>
                  <a:outerShdw blurRad="38100" dist="38100" dir="2700000" algn="tl">
                    <a:srgbClr val="000000">
                      <a:alpha val="43137"/>
                    </a:srgbClr>
                  </a:outerShdw>
                </a:effectLst>
              </a:rPr>
              <a:t>Explain the costs associated with outdoor and wildland fires and how they can be prevented</a:t>
            </a:r>
            <a:r>
              <a:rPr lang="en-US" sz="2000" dirty="0" smtClean="0">
                <a:effectLst>
                  <a:outerShdw blurRad="38100" dist="38100" dir="2700000" algn="tl">
                    <a:srgbClr val="000000">
                      <a:alpha val="43137"/>
                    </a:srgbClr>
                  </a:outerShdw>
                </a:effectLst>
              </a:rPr>
              <a:t>. </a:t>
            </a:r>
            <a:endParaRPr lang="en-US" sz="2000" dirty="0">
              <a:effectLst>
                <a:outerShdw blurRad="38100" dist="38100" dir="2700000" algn="tl">
                  <a:srgbClr val="000000">
                    <a:alpha val="43137"/>
                  </a:srgbClr>
                </a:outerShdw>
              </a:effectLst>
            </a:endParaRPr>
          </a:p>
          <a:p>
            <a:pPr marL="800100" lvl="1" indent="-342900">
              <a:buFont typeface="+mj-lt"/>
              <a:buAutoNum type="alphaLcPeriod"/>
            </a:pPr>
            <a:r>
              <a:rPr lang="en-US" sz="2000" dirty="0" smtClean="0">
                <a:effectLst>
                  <a:outerShdw blurRad="38100" dist="38100" dir="2700000" algn="tl">
                    <a:srgbClr val="000000">
                      <a:alpha val="43137"/>
                    </a:srgbClr>
                  </a:outerShdw>
                </a:effectLst>
              </a:rPr>
              <a:t>Demonstrate </a:t>
            </a:r>
            <a:r>
              <a:rPr lang="en-US" sz="2000" dirty="0">
                <a:effectLst>
                  <a:outerShdw blurRad="38100" dist="38100" dir="2700000" algn="tl">
                    <a:srgbClr val="000000">
                      <a:alpha val="43137"/>
                    </a:srgbClr>
                  </a:outerShdw>
                </a:effectLst>
              </a:rPr>
              <a:t>setting up and putting out a cooking fire. </a:t>
            </a:r>
          </a:p>
          <a:p>
            <a:pPr marL="800100" lvl="1" indent="-342900">
              <a:buFont typeface="+mj-lt"/>
              <a:buAutoNum type="alphaLcPeriod"/>
            </a:pPr>
            <a:r>
              <a:rPr lang="en-US" sz="2000" dirty="0">
                <a:effectLst>
                  <a:outerShdw blurRad="38100" dist="38100" dir="2700000" algn="tl">
                    <a:srgbClr val="000000">
                      <a:alpha val="43137"/>
                    </a:srgbClr>
                  </a:outerShdw>
                </a:effectLst>
              </a:rPr>
              <a:t>Demonstrate using a camp stove and lantern.</a:t>
            </a:r>
          </a:p>
          <a:p>
            <a:pPr marL="800100" lvl="1" indent="-342900">
              <a:buFont typeface="+mj-lt"/>
              <a:buAutoNum type="alphaLcPeriod"/>
            </a:pPr>
            <a:r>
              <a:rPr lang="en-US" sz="2000" dirty="0">
                <a:effectLst>
                  <a:outerShdw blurRad="38100" dist="38100" dir="2700000" algn="tl">
                    <a:srgbClr val="000000">
                      <a:alpha val="43137"/>
                    </a:srgbClr>
                  </a:outerShdw>
                </a:effectLst>
              </a:rPr>
              <a:t>Explain how to set up a campsite safe from fire.</a:t>
            </a:r>
          </a:p>
          <a:p>
            <a:pPr marL="342900" indent="-342900">
              <a:buFont typeface="+mj-lt"/>
              <a:buAutoNum type="arabicPeriod" startAt="10"/>
            </a:pPr>
            <a:r>
              <a:rPr lang="en-US" sz="2400" dirty="0">
                <a:effectLst>
                  <a:outerShdw blurRad="38100" dist="38100" dir="2700000" algn="tl">
                    <a:srgbClr val="000000">
                      <a:alpha val="43137"/>
                    </a:srgbClr>
                  </a:outerShdw>
                </a:effectLst>
              </a:rPr>
              <a:t>Visit a fire station. Identify the various types of fire trucks and describe the functions of each. Find out about the fire prevention activities in your community during your visit</a:t>
            </a:r>
            <a:r>
              <a:rPr lang="en-US" sz="2400" dirty="0" smtClean="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2901687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1686" y="1227438"/>
            <a:ext cx="6409038" cy="3785652"/>
          </a:xfrm>
          <a:prstGeom prst="rect">
            <a:avLst/>
          </a:prstGeom>
          <a:noFill/>
        </p:spPr>
        <p:txBody>
          <a:bodyPr wrap="square" rtlCol="0">
            <a:spAutoFit/>
          </a:bodyPr>
          <a:lstStyle/>
          <a:p>
            <a:pPr marL="342900" indent="-342900">
              <a:buFont typeface="+mj-lt"/>
              <a:buAutoNum type="arabicPeriod" startAt="12"/>
            </a:pPr>
            <a:r>
              <a:rPr lang="en-US" sz="2400" dirty="0" smtClean="0">
                <a:effectLst>
                  <a:outerShdw blurRad="38100" dist="38100" dir="2700000" algn="tl">
                    <a:srgbClr val="000000">
                      <a:alpha val="43137"/>
                    </a:srgbClr>
                  </a:outerShdw>
                </a:effectLst>
              </a:rPr>
              <a:t>Determine </a:t>
            </a:r>
            <a:r>
              <a:rPr lang="en-US" sz="2400" dirty="0">
                <a:effectLst>
                  <a:outerShdw blurRad="38100" dist="38100" dir="2700000" algn="tl">
                    <a:srgbClr val="000000">
                      <a:alpha val="43137"/>
                    </a:srgbClr>
                  </a:outerShdw>
                </a:effectLst>
              </a:rPr>
              <a:t>if smoke detectors are required in all dwellings within your municipality. If so, explain which specific types are required. Tell your counselor what type of smoke detectors your house has or needs.</a:t>
            </a:r>
          </a:p>
          <a:p>
            <a:pPr marL="342900" indent="-342900">
              <a:buFont typeface="+mj-lt"/>
              <a:buAutoNum type="arabicPeriod" startAt="12"/>
            </a:pPr>
            <a:r>
              <a:rPr lang="en-US" sz="2400" dirty="0">
                <a:effectLst>
                  <a:outerShdw blurRad="38100" dist="38100" dir="2700000" algn="tl">
                    <a:srgbClr val="000000">
                      <a:alpha val="43137"/>
                    </a:srgbClr>
                  </a:outerShdw>
                </a:effectLst>
              </a:rPr>
              <a:t>Choose a fire safety-related career that interests you and describe the level of education required and responsibilities of a person in that position. Tell why this position interests you.</a:t>
            </a: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2159296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1</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446456"/>
            <a:ext cx="6943477" cy="3170099"/>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000" dirty="0" smtClean="0">
                <a:effectLst>
                  <a:outerShdw blurRad="38100" dist="38100" dir="2700000" algn="tl">
                    <a:srgbClr val="000000">
                      <a:alpha val="43137"/>
                    </a:srgbClr>
                  </a:outerShdw>
                </a:effectLst>
              </a:rPr>
              <a:t>Do </a:t>
            </a:r>
            <a:r>
              <a:rPr lang="en-US" sz="2000" dirty="0">
                <a:effectLst>
                  <a:outerShdw blurRad="38100" dist="38100" dir="2700000" algn="tl">
                    <a:srgbClr val="000000">
                      <a:alpha val="43137"/>
                    </a:srgbClr>
                  </a:outerShdw>
                </a:effectLst>
              </a:rPr>
              <a:t>the following:</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Demonstrate the technique of stop, drop, cover, roll, cover your face, and cool. Explain how burn injuries can be prevented.</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List the most frequent causes of burn injuries.</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Explain how to safely store flammable and combustible liquids. Describe the options available for safely disposing of unwanted hazardous substances in your community.</a:t>
            </a:r>
          </a:p>
          <a:p>
            <a:endParaRPr lang="ko-KR" altLang="en-US" sz="2000" dirty="0">
              <a:effectLst/>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211630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79401" y="131212"/>
            <a:ext cx="11097452"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1a</a:t>
            </a:r>
            <a:endParaRPr lang="ko-KR" altLang="en-US" sz="4400" b="1" dirty="0">
              <a:effectLst/>
            </a:endParaRPr>
          </a:p>
        </p:txBody>
      </p:sp>
      <p:pic>
        <p:nvPicPr>
          <p:cNvPr id="5" name="Picture 4"/>
          <p:cNvPicPr>
            <a:picLocks noChangeAspect="1"/>
          </p:cNvPicPr>
          <p:nvPr/>
        </p:nvPicPr>
        <p:blipFill>
          <a:blip r:embed="rId2"/>
          <a:stretch>
            <a:fillRect/>
          </a:stretch>
        </p:blipFill>
        <p:spPr>
          <a:xfrm>
            <a:off x="7134225" y="47625"/>
            <a:ext cx="5057775" cy="6810375"/>
          </a:xfrm>
          <a:prstGeom prst="rect">
            <a:avLst/>
          </a:prstGeom>
        </p:spPr>
      </p:pic>
      <p:sp>
        <p:nvSpPr>
          <p:cNvPr id="6" name="Content Placeholder 2"/>
          <p:cNvSpPr txBox="1">
            <a:spLocks/>
          </p:cNvSpPr>
          <p:nvPr/>
        </p:nvSpPr>
        <p:spPr>
          <a:xfrm>
            <a:off x="2574100" y="1168400"/>
            <a:ext cx="4560126" cy="540173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solidFill>
                  <a:schemeClr val="bg1"/>
                </a:solidFill>
              </a:rPr>
              <a:t>The Stop, Drop, Roll and Cool procedure should be used to extinguish flames and lessen burn injuries if your clothing catches fire. </a:t>
            </a:r>
          </a:p>
          <a:p>
            <a:pPr marL="285750" indent="-285750"/>
            <a:r>
              <a:rPr lang="en-US" dirty="0">
                <a:solidFill>
                  <a:schemeClr val="bg1"/>
                </a:solidFill>
              </a:rPr>
              <a:t>If your clothes catch fire:</a:t>
            </a:r>
          </a:p>
          <a:p>
            <a:pPr marL="742950" lvl="1" indent="-285750">
              <a:buFont typeface="Wingdings" panose="05000000000000000000" pitchFamily="2" charset="2"/>
              <a:buChar char="Ø"/>
            </a:pPr>
            <a:r>
              <a:rPr lang="en-US" dirty="0">
                <a:solidFill>
                  <a:schemeClr val="bg1"/>
                </a:solidFill>
              </a:rPr>
              <a:t>STOP immediately where you are.</a:t>
            </a:r>
          </a:p>
          <a:p>
            <a:pPr marL="742950" lvl="1" indent="-285750">
              <a:buFont typeface="Wingdings" panose="05000000000000000000" pitchFamily="2" charset="2"/>
              <a:buChar char="Ø"/>
            </a:pPr>
            <a:r>
              <a:rPr lang="en-US" dirty="0">
                <a:solidFill>
                  <a:schemeClr val="bg1"/>
                </a:solidFill>
              </a:rPr>
              <a:t>DROP to the ground.</a:t>
            </a:r>
          </a:p>
          <a:p>
            <a:pPr marL="742950" lvl="1" indent="-285750">
              <a:buFont typeface="Wingdings" panose="05000000000000000000" pitchFamily="2" charset="2"/>
              <a:buChar char="Ø"/>
            </a:pPr>
            <a:r>
              <a:rPr lang="en-US" dirty="0">
                <a:solidFill>
                  <a:schemeClr val="bg1"/>
                </a:solidFill>
              </a:rPr>
              <a:t>ROLL over and over and over, covering your face and mouth with your hands (this will prevent flames from burning your face and smoke from entering your lungs). </a:t>
            </a:r>
          </a:p>
          <a:p>
            <a:pPr marL="742950" lvl="1" indent="-285750">
              <a:buFont typeface="Wingdings" panose="05000000000000000000" pitchFamily="2" charset="2"/>
              <a:buChar char="Ø"/>
            </a:pPr>
            <a:r>
              <a:rPr lang="en-US" dirty="0">
                <a:solidFill>
                  <a:schemeClr val="bg1"/>
                </a:solidFill>
              </a:rPr>
              <a:t>Roll over and over until the flames are extinguished.</a:t>
            </a:r>
          </a:p>
          <a:p>
            <a:pPr marL="742950" lvl="1" indent="-285750">
              <a:buFont typeface="Wingdings" panose="05000000000000000000" pitchFamily="2" charset="2"/>
              <a:buChar char="Ø"/>
            </a:pPr>
            <a:r>
              <a:rPr lang="en-US" dirty="0">
                <a:solidFill>
                  <a:schemeClr val="bg1"/>
                </a:solidFill>
              </a:rPr>
              <a:t>COOL the burn with cool water for 10-15 minutes. </a:t>
            </a:r>
          </a:p>
          <a:p>
            <a:pPr marL="285750" indent="-285750"/>
            <a:r>
              <a:rPr lang="en-US" dirty="0">
                <a:solidFill>
                  <a:schemeClr val="bg1"/>
                </a:solidFill>
              </a:rPr>
              <a:t>Get help, and if needed, see a doctor.</a:t>
            </a:r>
          </a:p>
          <a:p>
            <a:pPr lvl="1"/>
            <a:endParaRPr lang="en-US" dirty="0">
              <a:solidFill>
                <a:schemeClr val="bg1"/>
              </a:solidFill>
            </a:endParaRPr>
          </a:p>
        </p:txBody>
      </p:sp>
    </p:spTree>
    <p:extLst>
      <p:ext uri="{BB962C8B-B14F-4D97-AF65-F5344CB8AC3E}">
        <p14:creationId xmlns:p14="http://schemas.microsoft.com/office/powerpoint/2010/main" val="715808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1a</a:t>
            </a:r>
            <a:endParaRPr lang="ko-KR" altLang="en-US" sz="4400" b="1" dirty="0">
              <a:effectLst/>
            </a:endParaRPr>
          </a:p>
        </p:txBody>
      </p:sp>
      <p:sp>
        <p:nvSpPr>
          <p:cNvPr id="4" name="Content Placeholder 2"/>
          <p:cNvSpPr txBox="1">
            <a:spLocks/>
          </p:cNvSpPr>
          <p:nvPr/>
        </p:nvSpPr>
        <p:spPr>
          <a:xfrm>
            <a:off x="2574099" y="1168401"/>
            <a:ext cx="5824834" cy="51138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solidFill>
                  <a:schemeClr val="bg1"/>
                </a:solidFill>
              </a:rPr>
              <a:t>Fire </a:t>
            </a:r>
            <a:r>
              <a:rPr lang="en-US" sz="2400" dirty="0">
                <a:solidFill>
                  <a:schemeClr val="bg1"/>
                </a:solidFill>
              </a:rPr>
              <a:t>and burn prevention and safety tips for your home</a:t>
            </a:r>
            <a:r>
              <a:rPr lang="en-US" sz="2400" dirty="0" smtClean="0">
                <a:solidFill>
                  <a:schemeClr val="bg1"/>
                </a:solidFill>
              </a:rPr>
              <a:t>: </a:t>
            </a:r>
          </a:p>
          <a:p>
            <a:r>
              <a:rPr lang="en-US" sz="1800" dirty="0">
                <a:solidFill>
                  <a:schemeClr val="bg1"/>
                </a:solidFill>
              </a:rPr>
              <a:t>Put smoke alarms in your home. Check them monthly. If they run on batteries, put in new batteries every 6 months.</a:t>
            </a:r>
          </a:p>
          <a:p>
            <a:r>
              <a:rPr lang="en-US" sz="1800" dirty="0">
                <a:solidFill>
                  <a:schemeClr val="bg1"/>
                </a:solidFill>
              </a:rPr>
              <a:t>Think about how you would get out of your home in a fire emergency. Make a family escape plan and have regular fire drills at home. Designate a meeting place outside your home in case there is a fire.</a:t>
            </a:r>
          </a:p>
          <a:p>
            <a:r>
              <a:rPr lang="en-US" sz="1800" dirty="0" smtClean="0">
                <a:solidFill>
                  <a:schemeClr val="bg1"/>
                </a:solidFill>
              </a:rPr>
              <a:t>Have </a:t>
            </a:r>
            <a:r>
              <a:rPr lang="en-US" sz="1800" dirty="0">
                <a:solidFill>
                  <a:schemeClr val="bg1"/>
                </a:solidFill>
              </a:rPr>
              <a:t>a professional inspect and clean your chimney and fireplace once a year.</a:t>
            </a:r>
          </a:p>
          <a:p>
            <a:r>
              <a:rPr lang="en-US" sz="1800" dirty="0">
                <a:solidFill>
                  <a:schemeClr val="bg1"/>
                </a:solidFill>
              </a:rPr>
              <a:t>Learn how and when to use a fire extinguisher. Keep one or more in your home.</a:t>
            </a:r>
          </a:p>
          <a:p>
            <a:r>
              <a:rPr lang="en-US" sz="1800" dirty="0" smtClean="0">
                <a:solidFill>
                  <a:schemeClr val="bg1"/>
                </a:solidFill>
              </a:rPr>
              <a:t>Prevent </a:t>
            </a:r>
            <a:r>
              <a:rPr lang="en-US" sz="1800" dirty="0">
                <a:solidFill>
                  <a:schemeClr val="bg1"/>
                </a:solidFill>
              </a:rPr>
              <a:t>chemical burns by wearing gloves and other protective clothing when you handle chemicals. Store chemicals, including gasoline, out of the reach of children</a:t>
            </a:r>
            <a:r>
              <a:rPr lang="en-US" sz="1800" dirty="0" smtClean="0">
                <a:solidFill>
                  <a:schemeClr val="bg1"/>
                </a:solidFill>
              </a:rPr>
              <a:t>.</a:t>
            </a:r>
            <a:endParaRPr lang="en-US" sz="18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666" y="158770"/>
            <a:ext cx="3321049" cy="22140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666" y="4444999"/>
            <a:ext cx="3321049" cy="22105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666" y="2369343"/>
            <a:ext cx="3321049" cy="2075656"/>
          </a:xfrm>
          <a:prstGeom prst="rect">
            <a:avLst/>
          </a:prstGeom>
        </p:spPr>
      </p:pic>
    </p:spTree>
    <p:extLst>
      <p:ext uri="{BB962C8B-B14F-4D97-AF65-F5344CB8AC3E}">
        <p14:creationId xmlns:p14="http://schemas.microsoft.com/office/powerpoint/2010/main" val="1097704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1a</a:t>
            </a:r>
            <a:endParaRPr lang="ko-KR" altLang="en-US" sz="4400" b="1" dirty="0">
              <a:effectLst/>
            </a:endParaRPr>
          </a:p>
        </p:txBody>
      </p:sp>
      <p:sp>
        <p:nvSpPr>
          <p:cNvPr id="4" name="Content Placeholder 2"/>
          <p:cNvSpPr txBox="1">
            <a:spLocks/>
          </p:cNvSpPr>
          <p:nvPr/>
        </p:nvSpPr>
        <p:spPr>
          <a:xfrm>
            <a:off x="2574099" y="1168400"/>
            <a:ext cx="7340368" cy="54017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solidFill>
                  <a:schemeClr val="bg1"/>
                </a:solidFill>
              </a:rPr>
              <a:t>Fire </a:t>
            </a:r>
            <a:r>
              <a:rPr lang="en-US" sz="2400" dirty="0">
                <a:solidFill>
                  <a:schemeClr val="bg1"/>
                </a:solidFill>
              </a:rPr>
              <a:t>and burn prevention and safety tips for your </a:t>
            </a:r>
            <a:r>
              <a:rPr lang="en-US" sz="2400" dirty="0" smtClean="0">
                <a:solidFill>
                  <a:schemeClr val="bg1"/>
                </a:solidFill>
              </a:rPr>
              <a:t>home (continued): </a:t>
            </a:r>
          </a:p>
          <a:p>
            <a:r>
              <a:rPr lang="en-US" sz="1800" dirty="0" smtClean="0">
                <a:solidFill>
                  <a:schemeClr val="bg1"/>
                </a:solidFill>
              </a:rPr>
              <a:t>To </a:t>
            </a:r>
            <a:r>
              <a:rPr lang="en-US" sz="1800" dirty="0">
                <a:solidFill>
                  <a:schemeClr val="bg1"/>
                </a:solidFill>
              </a:rPr>
              <a:t>prevent electrical burns, put covers on any electrical outlets that are within a child’s reach. Throw out electrical cords that are frayed or damaged.</a:t>
            </a:r>
          </a:p>
          <a:p>
            <a:r>
              <a:rPr lang="en-US" sz="1800" dirty="0">
                <a:solidFill>
                  <a:schemeClr val="bg1"/>
                </a:solidFill>
              </a:rPr>
              <a:t>Use space heaters carefully. Teach children to stay away from them.</a:t>
            </a:r>
          </a:p>
          <a:p>
            <a:r>
              <a:rPr lang="en-US" sz="1800" dirty="0">
                <a:solidFill>
                  <a:schemeClr val="bg1"/>
                </a:solidFill>
              </a:rPr>
              <a:t>Store matches and lighters in a locked cabinet, away from children.</a:t>
            </a:r>
          </a:p>
          <a:p>
            <a:r>
              <a:rPr lang="en-US" sz="1800" dirty="0">
                <a:solidFill>
                  <a:schemeClr val="bg1"/>
                </a:solidFill>
              </a:rPr>
              <a:t>Never leave candles unattended. Blow them out when you leave the </a:t>
            </a:r>
            <a:r>
              <a:rPr lang="en-US" sz="1800" dirty="0" smtClean="0">
                <a:solidFill>
                  <a:schemeClr val="bg1"/>
                </a:solidFill>
              </a:rPr>
              <a:t>room.</a:t>
            </a:r>
          </a:p>
          <a:p>
            <a:r>
              <a:rPr lang="en-US" altLang="en-US" sz="1800" dirty="0" smtClean="0">
                <a:solidFill>
                  <a:schemeClr val="bg1"/>
                </a:solidFill>
              </a:rPr>
              <a:t>Don’t </a:t>
            </a:r>
            <a:r>
              <a:rPr lang="en-US" altLang="en-US" sz="1800" dirty="0">
                <a:solidFill>
                  <a:schemeClr val="bg1"/>
                </a:solidFill>
              </a:rPr>
              <a:t>wear clothing with long, loose sleeves when you are </a:t>
            </a:r>
            <a:r>
              <a:rPr lang="en-US" altLang="en-US" sz="1800" dirty="0" smtClean="0">
                <a:solidFill>
                  <a:schemeClr val="bg1"/>
                </a:solidFill>
              </a:rPr>
              <a:t>cooking.</a:t>
            </a:r>
          </a:p>
          <a:p>
            <a:r>
              <a:rPr lang="en-US" altLang="en-US" sz="1800" dirty="0" smtClean="0">
                <a:solidFill>
                  <a:schemeClr val="bg1"/>
                </a:solidFill>
              </a:rPr>
              <a:t>Cooking </a:t>
            </a:r>
            <a:r>
              <a:rPr lang="en-US" altLang="en-US" sz="1800" dirty="0">
                <a:solidFill>
                  <a:schemeClr val="bg1"/>
                </a:solidFill>
              </a:rPr>
              <a:t>fires are the leading cause of house fires. Put out a small fire on a stove by sliding a lid over the flames. </a:t>
            </a:r>
          </a:p>
          <a:p>
            <a:r>
              <a:rPr lang="en-US" sz="1800" dirty="0">
                <a:solidFill>
                  <a:schemeClr val="bg1"/>
                </a:solidFill>
              </a:rPr>
              <a:t>If you smoke, don’t smoke in bed. Get rid of used cigarettes carefully. Fires caused by smoking materials are the leading cause of deaths in house fires</a:t>
            </a:r>
            <a:r>
              <a:rPr lang="en-US" sz="1800" dirty="0" smtClean="0">
                <a:solidFill>
                  <a:schemeClr val="bg1"/>
                </a:solidFill>
              </a:rPr>
              <a:t>.</a:t>
            </a:r>
            <a:endParaRPr lang="en-US" sz="18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6120" y="503746"/>
            <a:ext cx="2198147" cy="21981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467" y="2701893"/>
            <a:ext cx="2209800" cy="2209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119" y="4911693"/>
            <a:ext cx="2198147" cy="1403150"/>
          </a:xfrm>
          <a:prstGeom prst="rect">
            <a:avLst/>
          </a:prstGeom>
        </p:spPr>
      </p:pic>
    </p:spTree>
    <p:extLst>
      <p:ext uri="{BB962C8B-B14F-4D97-AF65-F5344CB8AC3E}">
        <p14:creationId xmlns:p14="http://schemas.microsoft.com/office/powerpoint/2010/main" val="2754351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1b</a:t>
            </a:r>
            <a:endParaRPr lang="ko-KR" altLang="en-US" sz="4400" b="1" dirty="0">
              <a:effectLst/>
            </a:endParaRPr>
          </a:p>
        </p:txBody>
      </p:sp>
      <p:sp>
        <p:nvSpPr>
          <p:cNvPr id="4" name="Content Placeholder 2"/>
          <p:cNvSpPr txBox="1">
            <a:spLocks/>
          </p:cNvSpPr>
          <p:nvPr/>
        </p:nvSpPr>
        <p:spPr>
          <a:xfrm>
            <a:off x="2429933" y="1168400"/>
            <a:ext cx="5698299" cy="54017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200" dirty="0">
                <a:solidFill>
                  <a:schemeClr val="bg1"/>
                </a:solidFill>
              </a:rPr>
              <a:t>The most common place for a burn incident is in the home.</a:t>
            </a:r>
          </a:p>
          <a:p>
            <a:pPr marL="285750" indent="-285750"/>
            <a:r>
              <a:rPr lang="en-US" sz="2200" dirty="0">
                <a:solidFill>
                  <a:schemeClr val="bg1"/>
                </a:solidFill>
              </a:rPr>
              <a:t>The most frequent causes of burn injuries are</a:t>
            </a:r>
            <a:r>
              <a:rPr lang="en-US" sz="2200" dirty="0" smtClean="0">
                <a:solidFill>
                  <a:schemeClr val="bg1"/>
                </a:solidFill>
              </a:rPr>
              <a:t>:</a:t>
            </a:r>
            <a:endParaRPr lang="en-US" sz="2200" dirty="0">
              <a:solidFill>
                <a:schemeClr val="bg1"/>
              </a:solidFill>
            </a:endParaRPr>
          </a:p>
          <a:p>
            <a:pPr lvl="1">
              <a:buFont typeface="Wingdings" panose="05000000000000000000" pitchFamily="2" charset="2"/>
              <a:buChar char="Ø"/>
            </a:pPr>
            <a:r>
              <a:rPr lang="en-US" sz="1800" dirty="0" smtClean="0">
                <a:solidFill>
                  <a:schemeClr val="bg1"/>
                </a:solidFill>
              </a:rPr>
              <a:t>Contact </a:t>
            </a:r>
            <a:r>
              <a:rPr lang="en-US" sz="1800" dirty="0">
                <a:solidFill>
                  <a:schemeClr val="bg1"/>
                </a:solidFill>
              </a:rPr>
              <a:t>with fire or flame – 46</a:t>
            </a:r>
            <a:r>
              <a:rPr lang="en-US" sz="1800" dirty="0" smtClean="0">
                <a:solidFill>
                  <a:schemeClr val="bg1"/>
                </a:solidFill>
              </a:rPr>
              <a:t>%</a:t>
            </a:r>
            <a:endParaRPr lang="en-US" sz="1800" dirty="0">
              <a:solidFill>
                <a:schemeClr val="bg1"/>
              </a:solidFill>
            </a:endParaRPr>
          </a:p>
          <a:p>
            <a:pPr lvl="1">
              <a:buFont typeface="Wingdings" panose="05000000000000000000" pitchFamily="2" charset="2"/>
              <a:buChar char="Ø"/>
            </a:pPr>
            <a:r>
              <a:rPr lang="en-US" sz="1800" dirty="0">
                <a:solidFill>
                  <a:schemeClr val="bg1"/>
                </a:solidFill>
              </a:rPr>
              <a:t>Scalding injuries – 32</a:t>
            </a:r>
            <a:r>
              <a:rPr lang="en-US" sz="1800" dirty="0" smtClean="0">
                <a:solidFill>
                  <a:schemeClr val="bg1"/>
                </a:solidFill>
              </a:rPr>
              <a:t>% (</a:t>
            </a:r>
            <a:r>
              <a:rPr lang="en-US" sz="1800" dirty="0">
                <a:solidFill>
                  <a:schemeClr val="bg1"/>
                </a:solidFill>
              </a:rPr>
              <a:t>steam, hot bath water, spilled </a:t>
            </a:r>
            <a:r>
              <a:rPr lang="en-US" sz="1800" dirty="0" smtClean="0">
                <a:solidFill>
                  <a:schemeClr val="bg1"/>
                </a:solidFill>
              </a:rPr>
              <a:t>coffee).</a:t>
            </a:r>
            <a:endParaRPr lang="en-US" sz="1800" dirty="0">
              <a:solidFill>
                <a:schemeClr val="bg1"/>
              </a:solidFill>
            </a:endParaRPr>
          </a:p>
          <a:p>
            <a:pPr lvl="1">
              <a:buFont typeface="Wingdings" panose="05000000000000000000" pitchFamily="2" charset="2"/>
              <a:buChar char="Ø"/>
            </a:pPr>
            <a:r>
              <a:rPr lang="en-US" sz="1800" dirty="0">
                <a:solidFill>
                  <a:schemeClr val="bg1"/>
                </a:solidFill>
              </a:rPr>
              <a:t>Thermal burns – 8% </a:t>
            </a:r>
            <a:r>
              <a:rPr lang="en-US" sz="1800" dirty="0" smtClean="0">
                <a:solidFill>
                  <a:schemeClr val="bg1"/>
                </a:solidFill>
              </a:rPr>
              <a:t>(contact </a:t>
            </a:r>
            <a:r>
              <a:rPr lang="en-US" sz="1800" dirty="0">
                <a:solidFill>
                  <a:schemeClr val="bg1"/>
                </a:solidFill>
              </a:rPr>
              <a:t>with hot objects like irons or </a:t>
            </a:r>
            <a:r>
              <a:rPr lang="en-US" sz="1800" dirty="0" smtClean="0">
                <a:solidFill>
                  <a:schemeClr val="bg1"/>
                </a:solidFill>
              </a:rPr>
              <a:t>ovens).</a:t>
            </a:r>
            <a:endParaRPr lang="en-US" sz="1800" dirty="0">
              <a:solidFill>
                <a:schemeClr val="bg1"/>
              </a:solidFill>
            </a:endParaRPr>
          </a:p>
          <a:p>
            <a:pPr lvl="1">
              <a:buFont typeface="Wingdings" panose="05000000000000000000" pitchFamily="2" charset="2"/>
              <a:buChar char="Ø"/>
            </a:pPr>
            <a:r>
              <a:rPr lang="en-US" sz="1800" dirty="0">
                <a:solidFill>
                  <a:schemeClr val="bg1"/>
                </a:solidFill>
              </a:rPr>
              <a:t>Electrical burns – 4</a:t>
            </a:r>
            <a:r>
              <a:rPr lang="en-US" sz="1800" dirty="0" smtClean="0">
                <a:solidFill>
                  <a:schemeClr val="bg1"/>
                </a:solidFill>
              </a:rPr>
              <a:t>%</a:t>
            </a:r>
            <a:endParaRPr lang="en-US" sz="1800" dirty="0">
              <a:solidFill>
                <a:schemeClr val="bg1"/>
              </a:solidFill>
            </a:endParaRPr>
          </a:p>
          <a:p>
            <a:pPr lvl="1">
              <a:buFont typeface="Wingdings" panose="05000000000000000000" pitchFamily="2" charset="2"/>
              <a:buChar char="Ø"/>
            </a:pPr>
            <a:r>
              <a:rPr lang="en-US" sz="1800" dirty="0">
                <a:solidFill>
                  <a:schemeClr val="bg1"/>
                </a:solidFill>
              </a:rPr>
              <a:t>Chemical burns </a:t>
            </a:r>
            <a:r>
              <a:rPr lang="en-US" sz="1800" dirty="0" smtClean="0">
                <a:solidFill>
                  <a:schemeClr val="bg1"/>
                </a:solidFill>
              </a:rPr>
              <a:t>– 3%</a:t>
            </a:r>
            <a:endParaRPr lang="en-US" sz="1800" dirty="0">
              <a:solidFill>
                <a:schemeClr val="bg1"/>
              </a:solidFill>
            </a:endParaRPr>
          </a:p>
          <a:p>
            <a:pPr lvl="1">
              <a:buFont typeface="Wingdings" panose="05000000000000000000" pitchFamily="2" charset="2"/>
              <a:buChar char="Ø"/>
            </a:pPr>
            <a:r>
              <a:rPr lang="en-US" sz="1800" dirty="0">
                <a:solidFill>
                  <a:schemeClr val="bg1"/>
                </a:solidFill>
              </a:rPr>
              <a:t>The remaining 7% are a combination of other causes, including sun burn, fireworks, </a:t>
            </a:r>
            <a:r>
              <a:rPr lang="en-US" sz="1800" dirty="0" smtClean="0">
                <a:solidFill>
                  <a:schemeClr val="bg1"/>
                </a:solidFill>
              </a:rPr>
              <a:t>inhalation.</a:t>
            </a:r>
            <a:endParaRPr lang="en-US" sz="1800" dirty="0">
              <a:solidFill>
                <a:schemeClr val="bg1"/>
              </a:solidFill>
            </a:endParaRPr>
          </a:p>
          <a:p>
            <a:pPr lvl="1"/>
            <a:endParaRPr lang="en-US"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2587" y="3382960"/>
            <a:ext cx="2169048" cy="31871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0131" y="584200"/>
            <a:ext cx="3653960" cy="2654830"/>
          </a:xfrm>
          <a:prstGeom prst="rect">
            <a:avLst/>
          </a:prstGeom>
        </p:spPr>
      </p:pic>
    </p:spTree>
    <p:extLst>
      <p:ext uri="{BB962C8B-B14F-4D97-AF65-F5344CB8AC3E}">
        <p14:creationId xmlns:p14="http://schemas.microsoft.com/office/powerpoint/2010/main" val="362267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1c</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556932" y="1024271"/>
            <a:ext cx="5604935" cy="5447645"/>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400" b="1" dirty="0" smtClean="0">
                <a:effectLst/>
                <a:latin typeface="+mn-lt"/>
              </a:rPr>
              <a:t>How </a:t>
            </a:r>
            <a:r>
              <a:rPr lang="en-US" sz="2400" b="1" dirty="0">
                <a:effectLst/>
                <a:latin typeface="+mn-lt"/>
              </a:rPr>
              <a:t>To Store Flammable Liquids</a:t>
            </a:r>
          </a:p>
          <a:p>
            <a:pPr marL="285750" indent="-285750">
              <a:buFont typeface="Arial" panose="020B0604020202020204" pitchFamily="34" charset="0"/>
              <a:buChar char="•"/>
            </a:pPr>
            <a:r>
              <a:rPr lang="en-US" sz="1800" dirty="0">
                <a:effectLst>
                  <a:outerShdw blurRad="38100" dist="38100" dir="2700000" algn="tl" rotWithShape="0">
                    <a:srgbClr val="000000">
                      <a:alpha val="43137"/>
                    </a:srgbClr>
                  </a:outerShdw>
                </a:effectLst>
                <a:latin typeface="+mn-lt"/>
              </a:rPr>
              <a:t>Proper storage of your flammable liquids is essential because any liquid or vapor leaks can cause a fire in your home or business. </a:t>
            </a:r>
            <a:endParaRPr lang="en-US" sz="1800" dirty="0" smtClean="0">
              <a:effectLst>
                <a:outerShdw blurRad="38100" dist="38100" dir="2700000" algn="tl" rotWithShape="0">
                  <a:srgbClr val="000000">
                    <a:alpha val="43137"/>
                  </a:srgbClr>
                </a:outerShdw>
              </a:effectLst>
              <a:latin typeface="+mn-lt"/>
            </a:endParaRPr>
          </a:p>
          <a:p>
            <a:pPr marL="285750" indent="-285750">
              <a:buFont typeface="Arial" panose="020B0604020202020204" pitchFamily="34" charset="0"/>
              <a:buChar char="•"/>
            </a:pPr>
            <a:r>
              <a:rPr lang="en-US" sz="1800" dirty="0" smtClean="0">
                <a:effectLst>
                  <a:outerShdw blurRad="38100" dist="38100" dir="2700000" algn="tl" rotWithShape="0">
                    <a:srgbClr val="000000">
                      <a:alpha val="43137"/>
                    </a:srgbClr>
                  </a:outerShdw>
                </a:effectLst>
                <a:latin typeface="+mn-lt"/>
              </a:rPr>
              <a:t>You </a:t>
            </a:r>
            <a:r>
              <a:rPr lang="en-US" sz="1800" dirty="0">
                <a:effectLst>
                  <a:outerShdw blurRad="38100" dist="38100" dir="2700000" algn="tl" rotWithShape="0">
                    <a:srgbClr val="000000">
                      <a:alpha val="43137"/>
                    </a:srgbClr>
                  </a:outerShdw>
                </a:effectLst>
                <a:latin typeface="+mn-lt"/>
              </a:rPr>
              <a:t>should store the liquids in their original container if possible, or use a container made of the same material as the original container. </a:t>
            </a:r>
            <a:endParaRPr lang="en-US" sz="1800" dirty="0" smtClean="0">
              <a:effectLst>
                <a:outerShdw blurRad="38100" dist="38100" dir="2700000" algn="tl" rotWithShape="0">
                  <a:srgbClr val="000000">
                    <a:alpha val="43137"/>
                  </a:srgbClr>
                </a:outerShdw>
              </a:effectLst>
              <a:latin typeface="+mn-lt"/>
            </a:endParaRPr>
          </a:p>
          <a:p>
            <a:pPr marL="285750" indent="-285750">
              <a:buFont typeface="Arial" panose="020B0604020202020204" pitchFamily="34" charset="0"/>
              <a:buChar char="•"/>
            </a:pPr>
            <a:r>
              <a:rPr lang="en-US" sz="1800" dirty="0" smtClean="0">
                <a:effectLst>
                  <a:outerShdw blurRad="38100" dist="38100" dir="2700000" algn="tl" rotWithShape="0">
                    <a:srgbClr val="000000">
                      <a:alpha val="43137"/>
                    </a:srgbClr>
                  </a:outerShdw>
                </a:effectLst>
                <a:latin typeface="+mn-lt"/>
              </a:rPr>
              <a:t>Make </a:t>
            </a:r>
            <a:r>
              <a:rPr lang="en-US" sz="1800" dirty="0">
                <a:effectLst>
                  <a:outerShdw blurRad="38100" dist="38100" dir="2700000" algn="tl" rotWithShape="0">
                    <a:srgbClr val="000000">
                      <a:alpha val="43137"/>
                    </a:srgbClr>
                  </a:outerShdw>
                </a:effectLst>
                <a:latin typeface="+mn-lt"/>
              </a:rPr>
              <a:t>sure your containers are sealed, labeled, and secure in one area like your garage or storage shed.</a:t>
            </a:r>
          </a:p>
          <a:p>
            <a:pPr marL="285750" indent="-285750">
              <a:buFont typeface="Arial" panose="020B0604020202020204" pitchFamily="34" charset="0"/>
              <a:buChar char="•"/>
            </a:pPr>
            <a:r>
              <a:rPr lang="en-US" sz="1800" dirty="0">
                <a:effectLst>
                  <a:outerShdw blurRad="38100" dist="38100" dir="2700000" algn="tl" rotWithShape="0">
                    <a:srgbClr val="000000">
                      <a:alpha val="43137"/>
                    </a:srgbClr>
                  </a:outerShdw>
                </a:effectLst>
                <a:latin typeface="+mn-lt"/>
              </a:rPr>
              <a:t>Be aware of any possible leaks in your containers since a small leak can spread quickly. </a:t>
            </a:r>
            <a:endParaRPr lang="en-US" sz="1800" dirty="0" smtClean="0">
              <a:effectLst>
                <a:outerShdw blurRad="38100" dist="38100" dir="2700000" algn="tl" rotWithShape="0">
                  <a:srgbClr val="000000">
                    <a:alpha val="43137"/>
                  </a:srgbClr>
                </a:outerShdw>
              </a:effectLst>
              <a:latin typeface="+mn-lt"/>
            </a:endParaRPr>
          </a:p>
          <a:p>
            <a:pPr marL="285750" indent="-285750">
              <a:buFont typeface="Arial" panose="020B0604020202020204" pitchFamily="34" charset="0"/>
              <a:buChar char="•"/>
            </a:pPr>
            <a:r>
              <a:rPr lang="en-US" sz="1800" dirty="0" smtClean="0">
                <a:effectLst>
                  <a:outerShdw blurRad="38100" dist="38100" dir="2700000" algn="tl" rotWithShape="0">
                    <a:srgbClr val="000000">
                      <a:alpha val="43137"/>
                    </a:srgbClr>
                  </a:outerShdw>
                </a:effectLst>
                <a:latin typeface="+mn-lt"/>
              </a:rPr>
              <a:t>Flammable </a:t>
            </a:r>
            <a:r>
              <a:rPr lang="en-US" sz="1800" dirty="0">
                <a:effectLst>
                  <a:outerShdw blurRad="38100" dist="38100" dir="2700000" algn="tl" rotWithShape="0">
                    <a:srgbClr val="000000">
                      <a:alpha val="43137"/>
                    </a:srgbClr>
                  </a:outerShdw>
                </a:effectLst>
                <a:latin typeface="+mn-lt"/>
              </a:rPr>
              <a:t>and combustible liquids should be kept away from stairs, doorways, hallways, etc. </a:t>
            </a:r>
            <a:endParaRPr lang="en-US" sz="1800" dirty="0" smtClean="0">
              <a:effectLst>
                <a:outerShdw blurRad="38100" dist="38100" dir="2700000" algn="tl" rotWithShape="0">
                  <a:srgbClr val="000000">
                    <a:alpha val="43137"/>
                  </a:srgbClr>
                </a:outerShdw>
              </a:effectLst>
              <a:latin typeface="+mn-lt"/>
            </a:endParaRPr>
          </a:p>
          <a:p>
            <a:pPr marL="285750" indent="-285750">
              <a:buFont typeface="Arial" panose="020B0604020202020204" pitchFamily="34" charset="0"/>
              <a:buChar char="•"/>
            </a:pPr>
            <a:r>
              <a:rPr lang="en-US" sz="1800" dirty="0" smtClean="0">
                <a:effectLst>
                  <a:outerShdw blurRad="38100" dist="38100" dir="2700000" algn="tl" rotWithShape="0">
                    <a:srgbClr val="000000">
                      <a:alpha val="43137"/>
                    </a:srgbClr>
                  </a:outerShdw>
                </a:effectLst>
                <a:latin typeface="+mn-lt"/>
              </a:rPr>
              <a:t>Protect </a:t>
            </a:r>
            <a:r>
              <a:rPr lang="en-US" sz="1800" dirty="0">
                <a:effectLst>
                  <a:outerShdw blurRad="38100" dist="38100" dir="2700000" algn="tl" rotWithShape="0">
                    <a:srgbClr val="000000">
                      <a:alpha val="43137"/>
                    </a:srgbClr>
                  </a:outerShdw>
                </a:effectLst>
                <a:latin typeface="+mn-lt"/>
              </a:rPr>
              <a:t>yourself and others and keep your home or business safe by keeping flammable liquids out of reach from children and pets.</a:t>
            </a:r>
          </a:p>
          <a:p>
            <a:pPr marL="0" lvl="1"/>
            <a:endParaRPr lang="en-US" dirty="0">
              <a:solidFill>
                <a:schemeClr val="bg1"/>
              </a:solidFill>
            </a:endParaRPr>
          </a:p>
          <a:p>
            <a:endParaRPr lang="ko-KR" altLang="en-US" sz="1800" dirty="0">
              <a:effectLst/>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83" y="131212"/>
            <a:ext cx="2343150" cy="23431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2524" y="1222837"/>
            <a:ext cx="3454295" cy="3091392"/>
          </a:xfrm>
          <a:prstGeom prst="rect">
            <a:avLst/>
          </a:prstGeom>
        </p:spPr>
      </p:pic>
    </p:spTree>
    <p:extLst>
      <p:ext uri="{BB962C8B-B14F-4D97-AF65-F5344CB8AC3E}">
        <p14:creationId xmlns:p14="http://schemas.microsoft.com/office/powerpoint/2010/main" val="835427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1c</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429933" y="1168926"/>
            <a:ext cx="8788401" cy="2123658"/>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400" b="1" dirty="0" smtClean="0">
                <a:effectLst/>
                <a:latin typeface="+mn-lt"/>
              </a:rPr>
              <a:t>How </a:t>
            </a:r>
            <a:r>
              <a:rPr lang="en-US" sz="2400" b="1" dirty="0">
                <a:effectLst/>
                <a:latin typeface="+mn-lt"/>
              </a:rPr>
              <a:t>To </a:t>
            </a:r>
            <a:r>
              <a:rPr lang="en-US" sz="2400" b="1" dirty="0" smtClean="0">
                <a:effectLst/>
                <a:latin typeface="+mn-lt"/>
              </a:rPr>
              <a:t>Dispose of Flammable </a:t>
            </a:r>
            <a:r>
              <a:rPr lang="en-US" sz="2400" b="1" dirty="0">
                <a:effectLst/>
                <a:latin typeface="+mn-lt"/>
              </a:rPr>
              <a:t>Liquids</a:t>
            </a:r>
          </a:p>
          <a:p>
            <a:pPr marL="285750" indent="-285750">
              <a:buFont typeface="Arial" panose="020B0604020202020204" pitchFamily="34" charset="0"/>
              <a:buChar char="•"/>
            </a:pPr>
            <a:r>
              <a:rPr lang="en-US" sz="1800" dirty="0">
                <a:effectLst/>
              </a:rPr>
              <a:t>Never pour waste flammable liquids down sinks or drains. </a:t>
            </a:r>
            <a:endParaRPr lang="en-US" sz="1800" dirty="0" smtClean="0">
              <a:effectLst/>
            </a:endParaRPr>
          </a:p>
          <a:p>
            <a:pPr marL="285750" indent="-285750">
              <a:buFont typeface="Arial" panose="020B0604020202020204" pitchFamily="34" charset="0"/>
              <a:buChar char="•"/>
            </a:pPr>
            <a:r>
              <a:rPr lang="en-US" sz="1800" dirty="0" smtClean="0">
                <a:effectLst/>
              </a:rPr>
              <a:t>The </a:t>
            </a:r>
            <a:r>
              <a:rPr lang="en-US" sz="1800" dirty="0">
                <a:effectLst/>
              </a:rPr>
              <a:t>safest way to dispose of flammable liquids is to place them in the correct </a:t>
            </a:r>
            <a:r>
              <a:rPr lang="en-US" sz="1800" dirty="0" smtClean="0">
                <a:effectLst/>
              </a:rPr>
              <a:t>containers and </a:t>
            </a:r>
            <a:r>
              <a:rPr lang="en-US" sz="1800" dirty="0">
                <a:effectLst/>
              </a:rPr>
              <a:t>label them </a:t>
            </a:r>
            <a:r>
              <a:rPr lang="en-US" sz="1800" dirty="0" smtClean="0">
                <a:effectLst/>
              </a:rPr>
              <a:t>immediately.</a:t>
            </a:r>
          </a:p>
          <a:p>
            <a:pPr marL="285750" indent="-285750">
              <a:buFont typeface="Arial" panose="020B0604020202020204" pitchFamily="34" charset="0"/>
              <a:buChar char="•"/>
            </a:pPr>
            <a:r>
              <a:rPr lang="en-US" sz="1800" dirty="0" smtClean="0">
                <a:effectLst/>
              </a:rPr>
              <a:t>Keep </a:t>
            </a:r>
            <a:r>
              <a:rPr lang="en-US" sz="1800" dirty="0">
                <a:effectLst/>
              </a:rPr>
              <a:t>them away from ignition </a:t>
            </a:r>
            <a:r>
              <a:rPr lang="en-US" sz="1800" dirty="0" smtClean="0">
                <a:effectLst/>
              </a:rPr>
              <a:t>sources. </a:t>
            </a:r>
          </a:p>
          <a:p>
            <a:pPr marL="285750" indent="-285750">
              <a:buFont typeface="Arial" panose="020B0604020202020204" pitchFamily="34" charset="0"/>
              <a:buChar char="•"/>
            </a:pPr>
            <a:r>
              <a:rPr lang="en-US" sz="1800" dirty="0">
                <a:effectLst/>
              </a:rPr>
              <a:t>Contact your local environmental, health, or solid waste agency to learn about permanent or periodic </a:t>
            </a:r>
            <a:r>
              <a:rPr lang="en-US" sz="1800" dirty="0" smtClean="0">
                <a:effectLst/>
              </a:rPr>
              <a:t>hazardous waste </a:t>
            </a:r>
            <a:r>
              <a:rPr lang="en-US" sz="1800" dirty="0">
                <a:effectLst/>
              </a:rPr>
              <a:t>collections near you.</a:t>
            </a:r>
            <a:endParaRPr lang="ko-KR" altLang="en-US" sz="1800" dirty="0">
              <a:effectLst/>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9714" y="3429316"/>
            <a:ext cx="5494177" cy="3091168"/>
          </a:xfrm>
          <a:prstGeom prst="rect">
            <a:avLst/>
          </a:prstGeom>
        </p:spPr>
      </p:pic>
    </p:spTree>
    <p:extLst>
      <p:ext uri="{BB962C8B-B14F-4D97-AF65-F5344CB8AC3E}">
        <p14:creationId xmlns:p14="http://schemas.microsoft.com/office/powerpoint/2010/main" val="955817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1c</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429933" y="1168926"/>
            <a:ext cx="8788401" cy="2123658"/>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400" b="1" dirty="0" smtClean="0">
                <a:effectLst/>
                <a:latin typeface="+mn-lt"/>
              </a:rPr>
              <a:t>How </a:t>
            </a:r>
            <a:r>
              <a:rPr lang="en-US" sz="2400" b="1" dirty="0">
                <a:effectLst/>
                <a:latin typeface="+mn-lt"/>
              </a:rPr>
              <a:t>To </a:t>
            </a:r>
            <a:r>
              <a:rPr lang="en-US" sz="2400" b="1" dirty="0" smtClean="0">
                <a:effectLst/>
                <a:latin typeface="+mn-lt"/>
              </a:rPr>
              <a:t>Dispose of Flammable </a:t>
            </a:r>
            <a:r>
              <a:rPr lang="en-US" sz="2400" b="1" dirty="0">
                <a:effectLst/>
                <a:latin typeface="+mn-lt"/>
              </a:rPr>
              <a:t>Liquids</a:t>
            </a:r>
          </a:p>
          <a:p>
            <a:pPr marL="285750" indent="-285750">
              <a:buFont typeface="Arial" panose="020B0604020202020204" pitchFamily="34" charset="0"/>
              <a:buChar char="•"/>
            </a:pPr>
            <a:r>
              <a:rPr lang="en-US" sz="1800" dirty="0">
                <a:effectLst/>
              </a:rPr>
              <a:t>Never pour waste flammable liquids down sinks or drains. </a:t>
            </a:r>
            <a:endParaRPr lang="en-US" sz="1800" dirty="0" smtClean="0">
              <a:effectLst/>
            </a:endParaRPr>
          </a:p>
          <a:p>
            <a:pPr marL="285750" indent="-285750">
              <a:buFont typeface="Arial" panose="020B0604020202020204" pitchFamily="34" charset="0"/>
              <a:buChar char="•"/>
            </a:pPr>
            <a:r>
              <a:rPr lang="en-US" sz="1800" dirty="0" smtClean="0">
                <a:effectLst/>
              </a:rPr>
              <a:t>The </a:t>
            </a:r>
            <a:r>
              <a:rPr lang="en-US" sz="1800" dirty="0">
                <a:effectLst/>
              </a:rPr>
              <a:t>safest way to dispose of flammable liquids is to place them in the correct </a:t>
            </a:r>
            <a:r>
              <a:rPr lang="en-US" sz="1800" dirty="0" smtClean="0">
                <a:effectLst/>
              </a:rPr>
              <a:t>containers and </a:t>
            </a:r>
            <a:r>
              <a:rPr lang="en-US" sz="1800" dirty="0">
                <a:effectLst/>
              </a:rPr>
              <a:t>label them </a:t>
            </a:r>
            <a:r>
              <a:rPr lang="en-US" sz="1800" dirty="0" smtClean="0">
                <a:effectLst/>
              </a:rPr>
              <a:t>immediately.</a:t>
            </a:r>
          </a:p>
          <a:p>
            <a:pPr marL="285750" indent="-285750">
              <a:buFont typeface="Arial" panose="020B0604020202020204" pitchFamily="34" charset="0"/>
              <a:buChar char="•"/>
            </a:pPr>
            <a:r>
              <a:rPr lang="en-US" sz="1800" dirty="0" smtClean="0">
                <a:effectLst/>
              </a:rPr>
              <a:t>Keep </a:t>
            </a:r>
            <a:r>
              <a:rPr lang="en-US" sz="1800" dirty="0">
                <a:effectLst/>
              </a:rPr>
              <a:t>them away from ignition </a:t>
            </a:r>
            <a:r>
              <a:rPr lang="en-US" sz="1800" dirty="0" smtClean="0">
                <a:effectLst/>
              </a:rPr>
              <a:t>sources. </a:t>
            </a:r>
          </a:p>
          <a:p>
            <a:pPr marL="285750" indent="-285750">
              <a:buFont typeface="Arial" panose="020B0604020202020204" pitchFamily="34" charset="0"/>
              <a:buChar char="•"/>
            </a:pPr>
            <a:r>
              <a:rPr lang="en-US" sz="1800" dirty="0" smtClean="0">
                <a:effectLst/>
              </a:rPr>
              <a:t>Dispose </a:t>
            </a:r>
            <a:r>
              <a:rPr lang="en-US" sz="1800" dirty="0">
                <a:effectLst/>
              </a:rPr>
              <a:t>of them through hazardous waste collection and disposal companies</a:t>
            </a:r>
            <a:r>
              <a:rPr lang="en-US" sz="1800" dirty="0" smtClean="0">
                <a:effectLst/>
              </a:rPr>
              <a:t>.</a:t>
            </a:r>
            <a:endParaRPr lang="en-US" dirty="0">
              <a:solidFill>
                <a:schemeClr val="bg1"/>
              </a:solidFill>
              <a:effectLst/>
            </a:endParaRPr>
          </a:p>
          <a:p>
            <a:endParaRPr lang="ko-KR" altLang="en-US" sz="1800" dirty="0">
              <a:effectLst/>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2623" y="3292584"/>
            <a:ext cx="5494177" cy="3091168"/>
          </a:xfrm>
          <a:prstGeom prst="rect">
            <a:avLst/>
          </a:prstGeom>
        </p:spPr>
      </p:pic>
    </p:spTree>
    <p:extLst>
      <p:ext uri="{BB962C8B-B14F-4D97-AF65-F5344CB8AC3E}">
        <p14:creationId xmlns:p14="http://schemas.microsoft.com/office/powerpoint/2010/main" val="1071706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9925" y="1227438"/>
            <a:ext cx="6598508" cy="2923877"/>
          </a:xfrm>
          <a:prstGeom prst="rect">
            <a:avLst/>
          </a:prstGeom>
          <a:noFill/>
        </p:spPr>
        <p:txBody>
          <a:bodyPr wrap="square" rtlCol="0">
            <a:spAutoFit/>
          </a:bodyPr>
          <a:lstStyle/>
          <a:p>
            <a:pPr marL="342900" indent="-342900">
              <a:buFont typeface="+mj-lt"/>
              <a:buAutoNum type="arabicPeriod"/>
            </a:pPr>
            <a:r>
              <a:rPr lang="en-US" sz="2400" dirty="0">
                <a:effectLst>
                  <a:outerShdw blurRad="38100" dist="38100" dir="2700000" algn="tl">
                    <a:srgbClr val="000000">
                      <a:alpha val="43137"/>
                    </a:srgbClr>
                  </a:outerShdw>
                </a:effectLst>
              </a:rPr>
              <a:t>Do the following:</a:t>
            </a:r>
          </a:p>
          <a:p>
            <a:pPr marL="800100" lvl="1" indent="-342900">
              <a:buFont typeface="+mj-lt"/>
              <a:buAutoNum type="alphaLcPeriod"/>
            </a:pPr>
            <a:r>
              <a:rPr lang="en-US" sz="2000" dirty="0">
                <a:effectLst>
                  <a:outerShdw blurRad="38100" dist="38100" dir="2700000" algn="tl">
                    <a:srgbClr val="000000">
                      <a:alpha val="43137"/>
                    </a:srgbClr>
                  </a:outerShdw>
                </a:effectLst>
              </a:rPr>
              <a:t>Demonstrate the technique of stop, drop, cover, roll, cover your face, and cool. Explain how burn injuries can be prevented.</a:t>
            </a:r>
          </a:p>
          <a:p>
            <a:pPr marL="800100" lvl="1" indent="-342900">
              <a:buFont typeface="+mj-lt"/>
              <a:buAutoNum type="alphaLcPeriod"/>
            </a:pPr>
            <a:r>
              <a:rPr lang="en-US" sz="2000" dirty="0">
                <a:effectLst>
                  <a:outerShdw blurRad="38100" dist="38100" dir="2700000" algn="tl">
                    <a:srgbClr val="000000">
                      <a:alpha val="43137"/>
                    </a:srgbClr>
                  </a:outerShdw>
                </a:effectLst>
              </a:rPr>
              <a:t>List the most frequent causes of burn injuries.</a:t>
            </a:r>
          </a:p>
          <a:p>
            <a:pPr marL="800100" lvl="1" indent="-342900">
              <a:buFont typeface="+mj-lt"/>
              <a:buAutoNum type="alphaLcPeriod"/>
            </a:pPr>
            <a:r>
              <a:rPr lang="en-US" sz="2000" dirty="0">
                <a:effectLst>
                  <a:outerShdw blurRad="38100" dist="38100" dir="2700000" algn="tl">
                    <a:srgbClr val="000000">
                      <a:alpha val="43137"/>
                    </a:srgbClr>
                  </a:outerShdw>
                </a:effectLst>
              </a:rPr>
              <a:t>Explain how to safely store flammable and combustible liquids. Describe the options available for safely disposing of unwanted hazardous substances in your </a:t>
            </a:r>
            <a:r>
              <a:rPr lang="en-US" sz="2000" dirty="0" smtClean="0">
                <a:effectLst>
                  <a:outerShdw blurRad="38100" dist="38100" dir="2700000" algn="tl">
                    <a:srgbClr val="000000">
                      <a:alpha val="43137"/>
                    </a:srgbClr>
                  </a:outerShdw>
                </a:effectLst>
              </a:rPr>
              <a:t>community.</a:t>
            </a:r>
            <a:endParaRPr lang="en-US" sz="2000" dirty="0" smtClean="0">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760621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2</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528461"/>
            <a:ext cx="6943477" cy="1015663"/>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000" dirty="0"/>
              <a:t>Explain the concept of fire and name the parts of the fire tetrahedron. Name the by-products of combustion. Describe the life cycle of a fire. </a:t>
            </a:r>
            <a:endParaRPr lang="ko-KR" altLang="en-US" sz="1800" dirty="0">
              <a:effectLst/>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248865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2</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508000" y="1341032"/>
            <a:ext cx="6925733" cy="4339650"/>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400" b="1" dirty="0" smtClean="0">
                <a:effectLst/>
                <a:latin typeface="+mn-lt"/>
              </a:rPr>
              <a:t>The </a:t>
            </a:r>
            <a:r>
              <a:rPr lang="en-US" sz="2400" b="1" dirty="0">
                <a:effectLst/>
                <a:latin typeface="+mn-lt"/>
              </a:rPr>
              <a:t>Fire Tetrahedron</a:t>
            </a:r>
          </a:p>
          <a:p>
            <a:pPr marL="285750" indent="-285750">
              <a:buFont typeface="Arial" panose="020B0604020202020204" pitchFamily="34" charset="0"/>
              <a:buChar char="•"/>
            </a:pPr>
            <a:r>
              <a:rPr lang="en-US" sz="1800" dirty="0" smtClean="0">
                <a:effectLst/>
                <a:latin typeface="+mn-lt"/>
              </a:rPr>
              <a:t>Fires </a:t>
            </a:r>
            <a:r>
              <a:rPr lang="en-US" sz="1800" dirty="0">
                <a:effectLst/>
                <a:latin typeface="+mn-lt"/>
              </a:rPr>
              <a:t>start when a flammable and/or a </a:t>
            </a:r>
            <a:r>
              <a:rPr lang="en-US" sz="1800" dirty="0" smtClean="0">
                <a:effectLst/>
                <a:latin typeface="+mn-lt"/>
              </a:rPr>
              <a:t>combustible material</a:t>
            </a:r>
            <a:r>
              <a:rPr lang="en-US" sz="1800" dirty="0">
                <a:effectLst/>
                <a:latin typeface="+mn-lt"/>
              </a:rPr>
              <a:t>, in combination with a sufficient quantity </a:t>
            </a:r>
            <a:r>
              <a:rPr lang="en-US" sz="1800" dirty="0" smtClean="0">
                <a:effectLst/>
                <a:latin typeface="+mn-lt"/>
              </a:rPr>
              <a:t>of an oxidizer, </a:t>
            </a:r>
            <a:r>
              <a:rPr lang="en-US" sz="1800" dirty="0">
                <a:effectLst/>
                <a:latin typeface="+mn-lt"/>
              </a:rPr>
              <a:t>such as oxygen </a:t>
            </a:r>
            <a:r>
              <a:rPr lang="en-US" sz="1800" dirty="0" smtClean="0">
                <a:effectLst/>
                <a:latin typeface="+mn-lt"/>
              </a:rPr>
              <a:t>gas, </a:t>
            </a:r>
            <a:r>
              <a:rPr lang="en-US" sz="1800" dirty="0">
                <a:effectLst/>
                <a:latin typeface="+mn-lt"/>
              </a:rPr>
              <a:t>is exposed to a source </a:t>
            </a:r>
            <a:r>
              <a:rPr lang="en-US" sz="1800" dirty="0" smtClean="0">
                <a:effectLst/>
                <a:latin typeface="+mn-lt"/>
              </a:rPr>
              <a:t>of heat </a:t>
            </a:r>
            <a:r>
              <a:rPr lang="en-US" sz="1800" dirty="0">
                <a:effectLst/>
                <a:latin typeface="+mn-lt"/>
              </a:rPr>
              <a:t>or ambient temperature above the flash point </a:t>
            </a:r>
            <a:r>
              <a:rPr lang="en-US" sz="1800" dirty="0" smtClean="0">
                <a:effectLst/>
                <a:latin typeface="+mn-lt"/>
              </a:rPr>
              <a:t>for the </a:t>
            </a:r>
            <a:r>
              <a:rPr lang="en-US" sz="1800" dirty="0">
                <a:effectLst/>
                <a:latin typeface="+mn-lt"/>
              </a:rPr>
              <a:t>fuel/oxidizer mix, and is able to sustain a rate </a:t>
            </a:r>
            <a:r>
              <a:rPr lang="en-US" sz="1800" dirty="0" smtClean="0">
                <a:effectLst/>
                <a:latin typeface="+mn-lt"/>
              </a:rPr>
              <a:t>of rapid </a:t>
            </a:r>
            <a:r>
              <a:rPr lang="en-US" sz="1800" dirty="0">
                <a:effectLst/>
                <a:latin typeface="+mn-lt"/>
              </a:rPr>
              <a:t>oxidation that produces a chain reaction.</a:t>
            </a:r>
          </a:p>
          <a:p>
            <a:pPr marL="285750" indent="-285750">
              <a:buFont typeface="Arial" panose="020B0604020202020204" pitchFamily="34" charset="0"/>
              <a:buChar char="•"/>
            </a:pPr>
            <a:r>
              <a:rPr lang="en-US" sz="1800" dirty="0" smtClean="0">
                <a:effectLst/>
                <a:latin typeface="+mn-lt"/>
              </a:rPr>
              <a:t>Fire </a:t>
            </a:r>
            <a:r>
              <a:rPr lang="en-US" sz="1800" dirty="0">
                <a:effectLst/>
                <a:latin typeface="+mn-lt"/>
              </a:rPr>
              <a:t>cannot exist without all of </a:t>
            </a:r>
            <a:r>
              <a:rPr lang="en-US" sz="1800" dirty="0" smtClean="0">
                <a:effectLst/>
                <a:latin typeface="+mn-lt"/>
              </a:rPr>
              <a:t>these elements </a:t>
            </a:r>
            <a:r>
              <a:rPr lang="en-US" sz="1800" dirty="0">
                <a:effectLst/>
                <a:latin typeface="+mn-lt"/>
              </a:rPr>
              <a:t>in place and in the </a:t>
            </a:r>
            <a:r>
              <a:rPr lang="en-US" sz="1800" dirty="0" smtClean="0">
                <a:effectLst/>
                <a:latin typeface="+mn-lt"/>
              </a:rPr>
              <a:t>right </a:t>
            </a:r>
            <a:r>
              <a:rPr lang="en-US" sz="1800" dirty="0">
                <a:effectLst/>
                <a:latin typeface="+mn-lt"/>
              </a:rPr>
              <a:t>proportions. </a:t>
            </a:r>
          </a:p>
          <a:p>
            <a:pPr marL="285750" indent="-285750">
              <a:buFont typeface="Arial" panose="020B0604020202020204" pitchFamily="34" charset="0"/>
              <a:buChar char="•"/>
            </a:pPr>
            <a:r>
              <a:rPr lang="en-US" sz="1800" dirty="0" smtClean="0">
                <a:effectLst/>
                <a:latin typeface="+mn-lt"/>
              </a:rPr>
              <a:t>For </a:t>
            </a:r>
            <a:r>
              <a:rPr lang="en-US" sz="1800" dirty="0">
                <a:effectLst/>
                <a:latin typeface="+mn-lt"/>
              </a:rPr>
              <a:t>example, a flammable liquid </a:t>
            </a:r>
            <a:r>
              <a:rPr lang="en-US" sz="1800" dirty="0" smtClean="0">
                <a:effectLst/>
                <a:latin typeface="+mn-lt"/>
              </a:rPr>
              <a:t>will start </a:t>
            </a:r>
            <a:r>
              <a:rPr lang="en-US" sz="1800" dirty="0">
                <a:effectLst/>
                <a:latin typeface="+mn-lt"/>
              </a:rPr>
              <a:t>burning only if the fuel and oxygen are in the right proportions. </a:t>
            </a:r>
            <a:endParaRPr lang="en-US" sz="1800" dirty="0" smtClean="0">
              <a:effectLst/>
              <a:latin typeface="+mn-lt"/>
            </a:endParaRPr>
          </a:p>
          <a:p>
            <a:pPr marL="285750" indent="-285750">
              <a:buFont typeface="Arial" panose="020B0604020202020204" pitchFamily="34" charset="0"/>
              <a:buChar char="•"/>
            </a:pPr>
            <a:r>
              <a:rPr lang="en-US" sz="1800" dirty="0" smtClean="0">
                <a:effectLst/>
                <a:latin typeface="+mn-lt"/>
              </a:rPr>
              <a:t>Once </a:t>
            </a:r>
            <a:r>
              <a:rPr lang="en-US" sz="1800" dirty="0">
                <a:effectLst/>
                <a:latin typeface="+mn-lt"/>
              </a:rPr>
              <a:t>ignited, a chain reaction must take place whereby fires can sustain their </a:t>
            </a:r>
            <a:r>
              <a:rPr lang="en-US" sz="1800" dirty="0" smtClean="0">
                <a:effectLst/>
                <a:latin typeface="+mn-lt"/>
              </a:rPr>
              <a:t>own heat </a:t>
            </a:r>
            <a:r>
              <a:rPr lang="en-US" sz="1800" dirty="0">
                <a:effectLst/>
                <a:latin typeface="+mn-lt"/>
              </a:rPr>
              <a:t>by the further release of heat energy in the process of combustion and </a:t>
            </a:r>
            <a:r>
              <a:rPr lang="en-US" sz="1800" dirty="0" smtClean="0">
                <a:effectLst/>
                <a:latin typeface="+mn-lt"/>
              </a:rPr>
              <a:t>may propagate</a:t>
            </a:r>
            <a:r>
              <a:rPr lang="en-US" sz="1800" dirty="0">
                <a:effectLst/>
                <a:latin typeface="+mn-lt"/>
              </a:rPr>
              <a:t>, provided there is a continuous supply of an oxidizer and fuel.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0610" y="414866"/>
            <a:ext cx="4561390" cy="5706195"/>
          </a:xfrm>
          <a:prstGeom prst="rect">
            <a:avLst/>
          </a:prstGeom>
        </p:spPr>
      </p:pic>
    </p:spTree>
    <p:extLst>
      <p:ext uri="{BB962C8B-B14F-4D97-AF65-F5344CB8AC3E}">
        <p14:creationId xmlns:p14="http://schemas.microsoft.com/office/powerpoint/2010/main" val="3546152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2</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389468" y="1180929"/>
            <a:ext cx="5587999" cy="4431983"/>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400" b="1" dirty="0">
                <a:effectLst/>
              </a:rPr>
              <a:t>When a fire burns, </a:t>
            </a:r>
            <a:r>
              <a:rPr lang="en-US" sz="2400" b="1" dirty="0" smtClean="0">
                <a:effectLst/>
              </a:rPr>
              <a:t>its products are </a:t>
            </a:r>
            <a:r>
              <a:rPr lang="en-US" sz="2400" b="1" dirty="0">
                <a:effectLst/>
              </a:rPr>
              <a:t>light, heat, gases, and particles.</a:t>
            </a:r>
          </a:p>
          <a:p>
            <a:pPr marL="285750" indent="-285750">
              <a:buFont typeface="Arial" panose="020B0604020202020204" pitchFamily="34" charset="0"/>
              <a:buChar char="•"/>
            </a:pPr>
            <a:r>
              <a:rPr lang="en-US" sz="1800" dirty="0" smtClean="0">
                <a:effectLst/>
                <a:latin typeface="+mn-lt"/>
              </a:rPr>
              <a:t>The heat from combustion </a:t>
            </a:r>
            <a:r>
              <a:rPr lang="en-US" sz="1800" dirty="0" smtClean="0">
                <a:effectLst>
                  <a:outerShdw blurRad="38100" dist="38100" dir="2700000" algn="tl" rotWithShape="0">
                    <a:srgbClr val="000000">
                      <a:alpha val="43137"/>
                    </a:srgbClr>
                  </a:outerShdw>
                </a:effectLst>
              </a:rPr>
              <a:t>is </a:t>
            </a:r>
            <a:r>
              <a:rPr lang="en-US" sz="1800" dirty="0">
                <a:effectLst>
                  <a:outerShdw blurRad="38100" dist="38100" dir="2700000" algn="tl" rotWithShape="0">
                    <a:srgbClr val="000000">
                      <a:alpha val="43137"/>
                    </a:srgbClr>
                  </a:outerShdw>
                </a:effectLst>
              </a:rPr>
              <a:t>often hot enough that incandescent light in the form of either glowing or a flame is produced</a:t>
            </a:r>
            <a:r>
              <a:rPr lang="en-US" sz="1800" dirty="0" smtClean="0">
                <a:effectLst>
                  <a:outerShdw blurRad="38100" dist="38100" dir="2700000" algn="tl" rotWithShape="0">
                    <a:srgbClr val="000000">
                      <a:alpha val="43137"/>
                    </a:srgbClr>
                  </a:outerShdw>
                </a:effectLst>
              </a:rPr>
              <a:t>.</a:t>
            </a:r>
          </a:p>
          <a:p>
            <a:pPr marL="285750" indent="-285750">
              <a:buFont typeface="Arial" panose="020B0604020202020204" pitchFamily="34" charset="0"/>
              <a:buChar char="•"/>
            </a:pPr>
            <a:r>
              <a:rPr lang="en-US" sz="1800" dirty="0" smtClean="0">
                <a:effectLst/>
              </a:rPr>
              <a:t>The most harmful gas produced by a fire is carbon monoxide; an odorless colorless, and tasteless gas that can be fatal when breathed.</a:t>
            </a:r>
          </a:p>
          <a:p>
            <a:pPr marL="285750" indent="-285750">
              <a:buFont typeface="Arial" panose="020B0604020202020204" pitchFamily="34" charset="0"/>
              <a:buChar char="•"/>
            </a:pPr>
            <a:r>
              <a:rPr lang="en-US" sz="1800" dirty="0" smtClean="0">
                <a:effectLst/>
              </a:rPr>
              <a:t>The particles produced in a fire are called soot which is mostly carbon particles of incompletely burned fuel. </a:t>
            </a:r>
          </a:p>
          <a:p>
            <a:pPr marL="285750" indent="-285750">
              <a:buFont typeface="Arial" panose="020B0604020202020204" pitchFamily="34" charset="0"/>
              <a:buChar char="•"/>
            </a:pPr>
            <a:r>
              <a:rPr lang="en-US" sz="1800" dirty="0" smtClean="0">
                <a:effectLst/>
              </a:rPr>
              <a:t>These particles combine with the gasses of the fire and make smoke.</a:t>
            </a:r>
            <a:endParaRPr lang="en-US" sz="1800" dirty="0">
              <a:effectLst/>
            </a:endParaRPr>
          </a:p>
          <a:p>
            <a:endParaRPr lang="en-US" sz="1800" dirty="0">
              <a:effectLst>
                <a:outerShdw blurRad="38100" dist="38100" dir="2700000" algn="tl" rotWithShape="0">
                  <a:srgbClr val="000000">
                    <a:alpha val="43137"/>
                  </a:srgbClr>
                </a:outerShdw>
              </a:effectLst>
            </a:endParaRPr>
          </a:p>
          <a:p>
            <a:endParaRPr lang="en-US" sz="1800" dirty="0">
              <a:effectLst/>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516" y="1242484"/>
            <a:ext cx="5753100" cy="3848100"/>
          </a:xfrm>
          <a:prstGeom prst="rect">
            <a:avLst/>
          </a:prstGeom>
        </p:spPr>
      </p:pic>
    </p:spTree>
    <p:extLst>
      <p:ext uri="{BB962C8B-B14F-4D97-AF65-F5344CB8AC3E}">
        <p14:creationId xmlns:p14="http://schemas.microsoft.com/office/powerpoint/2010/main" val="2289293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2</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491067" y="1150416"/>
            <a:ext cx="5961008" cy="4770537"/>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400" dirty="0" smtClean="0">
                <a:effectLst/>
              </a:rPr>
              <a:t>The </a:t>
            </a:r>
            <a:r>
              <a:rPr lang="en-US" sz="2400" dirty="0">
                <a:effectLst/>
              </a:rPr>
              <a:t>four stages of fire </a:t>
            </a:r>
            <a:r>
              <a:rPr lang="en-US" sz="2400" dirty="0" smtClean="0">
                <a:effectLst/>
              </a:rPr>
              <a:t>development are:</a:t>
            </a:r>
          </a:p>
          <a:p>
            <a:pPr marL="342900" indent="-342900">
              <a:buFont typeface="Arial" panose="020B0604020202020204" pitchFamily="34" charset="0"/>
              <a:buChar char="•"/>
            </a:pPr>
            <a:r>
              <a:rPr lang="en-US" sz="2000" b="1" dirty="0" smtClean="0">
                <a:effectLst/>
              </a:rPr>
              <a:t>Incipient Stage - </a:t>
            </a:r>
            <a:r>
              <a:rPr lang="en-US" sz="2000" dirty="0" smtClean="0">
                <a:effectLst/>
              </a:rPr>
              <a:t>the first </a:t>
            </a:r>
            <a:r>
              <a:rPr lang="en-US" sz="2000" dirty="0">
                <a:effectLst/>
              </a:rPr>
              <a:t>stage of the fire </a:t>
            </a:r>
            <a:r>
              <a:rPr lang="en-US" sz="2000" dirty="0" smtClean="0">
                <a:effectLst/>
              </a:rPr>
              <a:t>that occurs </a:t>
            </a:r>
            <a:r>
              <a:rPr lang="en-US" sz="2000" dirty="0">
                <a:effectLst/>
              </a:rPr>
              <a:t>immediately after ignition and before the spread of the fire develops. </a:t>
            </a:r>
          </a:p>
          <a:p>
            <a:pPr marL="342900" indent="-342900">
              <a:buFont typeface="Arial" panose="020B0604020202020204" pitchFamily="34" charset="0"/>
              <a:buChar char="•"/>
            </a:pPr>
            <a:r>
              <a:rPr lang="en-US" sz="2000" b="1" dirty="0" smtClean="0">
                <a:effectLst/>
              </a:rPr>
              <a:t>Fire Growth Stage -</a:t>
            </a:r>
            <a:r>
              <a:rPr lang="en-US" sz="2000" dirty="0" smtClean="0">
                <a:effectLst/>
              </a:rPr>
              <a:t> </a:t>
            </a:r>
            <a:r>
              <a:rPr lang="en-US" sz="2000" dirty="0">
                <a:effectLst/>
              </a:rPr>
              <a:t>As this stage continues, the fire growth will be relatively quick and hard to control. In this stage, a flashover becomes highly likely as the room’s temperature increases. </a:t>
            </a:r>
            <a:endParaRPr lang="en-US" sz="2000" dirty="0" smtClean="0">
              <a:effectLst/>
            </a:endParaRPr>
          </a:p>
          <a:p>
            <a:pPr marL="342900" indent="-342900">
              <a:buFont typeface="Arial" panose="020B0604020202020204" pitchFamily="34" charset="0"/>
              <a:buChar char="•"/>
            </a:pPr>
            <a:r>
              <a:rPr lang="en-US" sz="2000" b="1" dirty="0" smtClean="0">
                <a:effectLst/>
              </a:rPr>
              <a:t>Fully Developed</a:t>
            </a:r>
            <a:r>
              <a:rPr lang="en-US" sz="2000" dirty="0" smtClean="0">
                <a:effectLst/>
              </a:rPr>
              <a:t> </a:t>
            </a:r>
            <a:r>
              <a:rPr lang="en-US" sz="2000" b="1" dirty="0" smtClean="0">
                <a:effectLst/>
              </a:rPr>
              <a:t>Stage - </a:t>
            </a:r>
            <a:r>
              <a:rPr lang="en-US" sz="2000" dirty="0" smtClean="0">
                <a:effectLst/>
              </a:rPr>
              <a:t>The fire</a:t>
            </a:r>
            <a:r>
              <a:rPr lang="en-US" sz="2000" dirty="0" smtClean="0">
                <a:effectLst>
                  <a:outerShdw blurRad="38100" dist="38100" dir="2700000" algn="tl" rotWithShape="0">
                    <a:srgbClr val="000000">
                      <a:alpha val="43137"/>
                    </a:srgbClr>
                  </a:outerShdw>
                </a:effectLst>
              </a:rPr>
              <a:t> </a:t>
            </a:r>
            <a:r>
              <a:rPr lang="en-US" sz="2000" dirty="0">
                <a:effectLst>
                  <a:outerShdw blurRad="38100" dist="38100" dir="2700000" algn="tl" rotWithShape="0">
                    <a:srgbClr val="000000">
                      <a:alpha val="43137"/>
                    </a:srgbClr>
                  </a:outerShdw>
                </a:effectLst>
              </a:rPr>
              <a:t>will peak </a:t>
            </a:r>
            <a:r>
              <a:rPr lang="en-US" sz="2000" dirty="0" smtClean="0">
                <a:effectLst>
                  <a:outerShdw blurRad="38100" dist="38100" dir="2700000" algn="tl" rotWithShape="0">
                    <a:srgbClr val="000000">
                      <a:alpha val="43137"/>
                    </a:srgbClr>
                  </a:outerShdw>
                </a:effectLst>
              </a:rPr>
              <a:t>and then begin </a:t>
            </a:r>
            <a:r>
              <a:rPr lang="en-US" sz="2000" dirty="0">
                <a:effectLst>
                  <a:outerShdw blurRad="38100" dist="38100" dir="2700000" algn="tl" rotWithShape="0">
                    <a:srgbClr val="000000">
                      <a:alpha val="43137"/>
                    </a:srgbClr>
                  </a:outerShdw>
                </a:effectLst>
              </a:rPr>
              <a:t>to die back, traditionally due to a lack of fuel or </a:t>
            </a:r>
            <a:r>
              <a:rPr lang="en-US" sz="2000" dirty="0" smtClean="0">
                <a:effectLst>
                  <a:outerShdw blurRad="38100" dist="38100" dir="2700000" algn="tl" rotWithShape="0">
                    <a:srgbClr val="000000">
                      <a:alpha val="43137"/>
                    </a:srgbClr>
                  </a:outerShdw>
                </a:effectLst>
              </a:rPr>
              <a:t>oxygen</a:t>
            </a:r>
            <a:r>
              <a:rPr lang="en-US" sz="2000" dirty="0">
                <a:effectLst>
                  <a:outerShdw blurRad="38100" dist="38100" dir="2700000" algn="tl" rotWithShape="0">
                    <a:srgbClr val="000000">
                      <a:alpha val="43137"/>
                    </a:srgbClr>
                  </a:outerShdw>
                </a:effectLst>
              </a:rPr>
              <a:t>.</a:t>
            </a:r>
            <a:endParaRPr lang="en-US" sz="2000" dirty="0" smtClean="0">
              <a:effectLst>
                <a:outerShdw blurRad="38100" dist="38100" dir="2700000" algn="tl" rotWithShape="0">
                  <a:srgbClr val="000000">
                    <a:alpha val="43137"/>
                  </a:srgbClr>
                </a:outerShdw>
              </a:effectLst>
            </a:endParaRPr>
          </a:p>
          <a:p>
            <a:pPr marL="342900" indent="-342900">
              <a:buFont typeface="Arial" panose="020B0604020202020204" pitchFamily="34" charset="0"/>
              <a:buChar char="•"/>
            </a:pPr>
            <a:r>
              <a:rPr lang="en-US" sz="2000" b="1" dirty="0" smtClean="0">
                <a:effectLst/>
              </a:rPr>
              <a:t>Decay</a:t>
            </a:r>
            <a:r>
              <a:rPr lang="en-US" sz="2000" dirty="0" smtClean="0">
                <a:effectLst/>
              </a:rPr>
              <a:t> </a:t>
            </a:r>
            <a:r>
              <a:rPr lang="en-US" sz="2000" b="1" dirty="0" smtClean="0">
                <a:effectLst/>
              </a:rPr>
              <a:t>Stage - T</a:t>
            </a:r>
            <a:r>
              <a:rPr lang="en-US" sz="2000" dirty="0" smtClean="0">
                <a:effectLst/>
              </a:rPr>
              <a:t>he final </a:t>
            </a:r>
            <a:r>
              <a:rPr lang="en-US" sz="2000" dirty="0">
                <a:effectLst/>
              </a:rPr>
              <a:t>stage of the fire’s life cycle and will result in the fire ‘dying’ after it has consumed all the fuel and oxygen available.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2075" y="1351856"/>
            <a:ext cx="5398019" cy="2889510"/>
          </a:xfrm>
          <a:prstGeom prst="rect">
            <a:avLst/>
          </a:prstGeom>
        </p:spPr>
      </p:pic>
    </p:spTree>
    <p:extLst>
      <p:ext uri="{BB962C8B-B14F-4D97-AF65-F5344CB8AC3E}">
        <p14:creationId xmlns:p14="http://schemas.microsoft.com/office/powerpoint/2010/main" val="1522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3</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446456"/>
            <a:ext cx="6943477" cy="1600438"/>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000" dirty="0"/>
              <a:t>Name the most frequent causes of fire in the home and give examples of ways they can be prevented. Include a discussion about fires caused by smoking in the home, cooking, candles, fireplaces, and electrical appliances.</a:t>
            </a:r>
          </a:p>
          <a:p>
            <a:endParaRPr lang="ko-KR" altLang="en-US" sz="1800" dirty="0">
              <a:effectLst/>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2725729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3</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429933" y="1085319"/>
            <a:ext cx="9237134" cy="1938992"/>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285750" indent="-285750">
              <a:buFont typeface="Arial" panose="020B0604020202020204" pitchFamily="34" charset="0"/>
              <a:buChar char="•"/>
            </a:pPr>
            <a:r>
              <a:rPr lang="en-US" sz="2000" dirty="0">
                <a:effectLst/>
              </a:rPr>
              <a:t>The leading cause of home fires and related injuries is home-cooking equipment. </a:t>
            </a:r>
          </a:p>
          <a:p>
            <a:pPr marL="285750" indent="-285750">
              <a:buFont typeface="Arial" panose="020B0604020202020204" pitchFamily="34" charset="0"/>
              <a:buChar char="•"/>
            </a:pPr>
            <a:r>
              <a:rPr lang="en-US" sz="2000" dirty="0">
                <a:effectLst/>
              </a:rPr>
              <a:t>However, most fire-related deaths are from residential fires ignited by smoking materials such as cigarettes. </a:t>
            </a:r>
          </a:p>
          <a:p>
            <a:pPr marL="285750" indent="-285750">
              <a:buFont typeface="Arial" panose="020B0604020202020204" pitchFamily="34" charset="0"/>
              <a:buChar char="•"/>
            </a:pPr>
            <a:r>
              <a:rPr lang="en-US" sz="2000" dirty="0">
                <a:effectLst/>
              </a:rPr>
              <a:t>The leading cause of residential fire-related death and injury among children ages 9 and under is carelessness.</a:t>
            </a:r>
          </a:p>
        </p:txBody>
      </p:sp>
      <p:pic>
        <p:nvPicPr>
          <p:cNvPr id="5" name="Picture 4"/>
          <p:cNvPicPr>
            <a:picLocks noChangeAspect="1"/>
          </p:cNvPicPr>
          <p:nvPr/>
        </p:nvPicPr>
        <p:blipFill>
          <a:blip r:embed="rId2"/>
          <a:stretch>
            <a:fillRect/>
          </a:stretch>
        </p:blipFill>
        <p:spPr>
          <a:xfrm>
            <a:off x="2787650" y="3124310"/>
            <a:ext cx="6865576" cy="3488156"/>
          </a:xfrm>
          <a:prstGeom prst="rect">
            <a:avLst/>
          </a:prstGeom>
        </p:spPr>
      </p:pic>
    </p:spTree>
    <p:extLst>
      <p:ext uri="{BB962C8B-B14F-4D97-AF65-F5344CB8AC3E}">
        <p14:creationId xmlns:p14="http://schemas.microsoft.com/office/powerpoint/2010/main" val="548429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3</a:t>
            </a:r>
            <a:endParaRPr lang="ko-KR" altLang="en-US" sz="4400" b="1" dirty="0">
              <a:effectLst/>
            </a:endParaRPr>
          </a:p>
        </p:txBody>
      </p:sp>
      <p:sp>
        <p:nvSpPr>
          <p:cNvPr id="3" name="TextBox 2"/>
          <p:cNvSpPr txBox="1"/>
          <p:nvPr/>
        </p:nvSpPr>
        <p:spPr>
          <a:xfrm>
            <a:off x="2429932" y="3925460"/>
            <a:ext cx="8946919" cy="2677656"/>
          </a:xfrm>
          <a:prstGeom prst="rect">
            <a:avLst/>
          </a:prstGeom>
          <a:noFill/>
        </p:spPr>
        <p:txBody>
          <a:bodyPr wrap="square" rtlCol="0">
            <a:spAutoFit/>
          </a:bodyPr>
          <a:lstStyle/>
          <a:p>
            <a:r>
              <a:rPr lang="en-US" sz="2400" b="1" dirty="0" smtClean="0">
                <a:solidFill>
                  <a:schemeClr val="bg1"/>
                </a:solidFill>
              </a:rPr>
              <a:t>Home Fires Started by Smoking</a:t>
            </a:r>
            <a:endParaRPr lang="en-US" sz="2400" dirty="0">
              <a:solidFill>
                <a:schemeClr val="bg1"/>
              </a:solidFill>
            </a:endParaRPr>
          </a:p>
          <a:p>
            <a:pPr marL="342900" indent="-342900">
              <a:buFont typeface="+mj-lt"/>
              <a:buAutoNum type="arabicPeriod"/>
            </a:pPr>
            <a:r>
              <a:rPr lang="en-US" dirty="0">
                <a:solidFill>
                  <a:schemeClr val="bg1"/>
                </a:solidFill>
              </a:rPr>
              <a:t>One in 20 home </a:t>
            </a:r>
            <a:r>
              <a:rPr lang="en-US" dirty="0" smtClean="0">
                <a:solidFill>
                  <a:schemeClr val="bg1"/>
                </a:solidFill>
              </a:rPr>
              <a:t>structure </a:t>
            </a:r>
            <a:r>
              <a:rPr lang="en-US" dirty="0">
                <a:solidFill>
                  <a:schemeClr val="bg1"/>
                </a:solidFill>
              </a:rPr>
              <a:t>fires are started by smoking materials. </a:t>
            </a:r>
            <a:endParaRPr lang="en-US" dirty="0" smtClean="0">
              <a:solidFill>
                <a:schemeClr val="bg1"/>
              </a:solidFill>
            </a:endParaRPr>
          </a:p>
          <a:p>
            <a:pPr marL="800100" lvl="1" indent="-342900">
              <a:buFont typeface="+mj-lt"/>
              <a:buAutoNum type="alphaLcPeriod"/>
            </a:pPr>
            <a:r>
              <a:rPr lang="en-US" dirty="0" smtClean="0">
                <a:solidFill>
                  <a:schemeClr val="bg1"/>
                </a:solidFill>
              </a:rPr>
              <a:t>These </a:t>
            </a:r>
            <a:r>
              <a:rPr lang="en-US" dirty="0">
                <a:solidFill>
                  <a:schemeClr val="bg1"/>
                </a:solidFill>
              </a:rPr>
              <a:t>fires </a:t>
            </a:r>
            <a:r>
              <a:rPr lang="en-US" dirty="0" smtClean="0">
                <a:solidFill>
                  <a:schemeClr val="bg1"/>
                </a:solidFill>
              </a:rPr>
              <a:t>cause </a:t>
            </a:r>
            <a:r>
              <a:rPr lang="en-US" dirty="0">
                <a:solidFill>
                  <a:schemeClr val="bg1"/>
                </a:solidFill>
              </a:rPr>
              <a:t>almost one in four </a:t>
            </a:r>
            <a:r>
              <a:rPr lang="en-US" dirty="0" smtClean="0">
                <a:solidFill>
                  <a:schemeClr val="bg1"/>
                </a:solidFill>
              </a:rPr>
              <a:t>home </a:t>
            </a:r>
            <a:r>
              <a:rPr lang="en-US" dirty="0">
                <a:solidFill>
                  <a:schemeClr val="bg1"/>
                </a:solidFill>
              </a:rPr>
              <a:t>fire deaths, </a:t>
            </a:r>
            <a:r>
              <a:rPr lang="en-US" dirty="0" smtClean="0">
                <a:solidFill>
                  <a:schemeClr val="bg1"/>
                </a:solidFill>
              </a:rPr>
              <a:t>one </a:t>
            </a:r>
            <a:r>
              <a:rPr lang="en-US" dirty="0">
                <a:solidFill>
                  <a:schemeClr val="bg1"/>
                </a:solidFill>
              </a:rPr>
              <a:t>in 10 </a:t>
            </a:r>
            <a:r>
              <a:rPr lang="en-US" dirty="0" smtClean="0">
                <a:solidFill>
                  <a:schemeClr val="bg1"/>
                </a:solidFill>
              </a:rPr>
              <a:t>home </a:t>
            </a:r>
            <a:r>
              <a:rPr lang="en-US" dirty="0">
                <a:solidFill>
                  <a:schemeClr val="bg1"/>
                </a:solidFill>
              </a:rPr>
              <a:t>fire </a:t>
            </a:r>
            <a:r>
              <a:rPr lang="en-US" dirty="0" smtClean="0">
                <a:solidFill>
                  <a:schemeClr val="bg1"/>
                </a:solidFill>
              </a:rPr>
              <a:t>injuries, and $</a:t>
            </a:r>
            <a:r>
              <a:rPr lang="en-US" dirty="0">
                <a:solidFill>
                  <a:schemeClr val="bg1"/>
                </a:solidFill>
              </a:rPr>
              <a:t>476 million in direct property damage </a:t>
            </a:r>
            <a:r>
              <a:rPr lang="en-US" dirty="0" smtClean="0">
                <a:solidFill>
                  <a:schemeClr val="bg1"/>
                </a:solidFill>
              </a:rPr>
              <a:t>per </a:t>
            </a:r>
            <a:r>
              <a:rPr lang="en-US" dirty="0">
                <a:solidFill>
                  <a:schemeClr val="bg1"/>
                </a:solidFill>
              </a:rPr>
              <a:t>year.</a:t>
            </a:r>
          </a:p>
          <a:p>
            <a:pPr marL="342900" indent="-342900">
              <a:buFont typeface="+mj-lt"/>
              <a:buAutoNum type="arabicPeriod"/>
            </a:pPr>
            <a:r>
              <a:rPr lang="en-US" dirty="0" smtClean="0">
                <a:solidFill>
                  <a:schemeClr val="bg1"/>
                </a:solidFill>
              </a:rPr>
              <a:t>The </a:t>
            </a:r>
            <a:r>
              <a:rPr lang="en-US" dirty="0">
                <a:solidFill>
                  <a:schemeClr val="bg1"/>
                </a:solidFill>
              </a:rPr>
              <a:t>leading area of origin for home smoking fires </a:t>
            </a:r>
            <a:r>
              <a:rPr lang="en-US" dirty="0" smtClean="0">
                <a:solidFill>
                  <a:schemeClr val="bg1"/>
                </a:solidFill>
              </a:rPr>
              <a:t>was </a:t>
            </a:r>
            <a:r>
              <a:rPr lang="en-US" dirty="0">
                <a:solidFill>
                  <a:schemeClr val="bg1"/>
                </a:solidFill>
              </a:rPr>
              <a:t>an exterior balcony or open </a:t>
            </a:r>
            <a:r>
              <a:rPr lang="en-US" dirty="0" smtClean="0">
                <a:solidFill>
                  <a:schemeClr val="bg1"/>
                </a:solidFill>
              </a:rPr>
              <a:t>porch.</a:t>
            </a:r>
            <a:endParaRPr lang="en-US" dirty="0">
              <a:solidFill>
                <a:schemeClr val="bg1"/>
              </a:solidFill>
            </a:endParaRPr>
          </a:p>
          <a:p>
            <a:pPr marL="342900" indent="-342900">
              <a:buFont typeface="+mj-lt"/>
              <a:buAutoNum type="arabicPeriod"/>
            </a:pPr>
            <a:r>
              <a:rPr lang="en-US" dirty="0" smtClean="0">
                <a:solidFill>
                  <a:schemeClr val="bg1"/>
                </a:solidFill>
              </a:rPr>
              <a:t>Almost half of </a:t>
            </a:r>
            <a:r>
              <a:rPr lang="en-US" dirty="0">
                <a:solidFill>
                  <a:schemeClr val="bg1"/>
                </a:solidFill>
              </a:rPr>
              <a:t>the deaths </a:t>
            </a:r>
            <a:r>
              <a:rPr lang="en-US" dirty="0" smtClean="0">
                <a:solidFill>
                  <a:schemeClr val="bg1"/>
                </a:solidFill>
              </a:rPr>
              <a:t>are </a:t>
            </a:r>
            <a:r>
              <a:rPr lang="en-US" dirty="0">
                <a:solidFill>
                  <a:schemeClr val="bg1"/>
                </a:solidFill>
              </a:rPr>
              <a:t>caused by fires that </a:t>
            </a:r>
            <a:r>
              <a:rPr lang="en-US" dirty="0" smtClean="0">
                <a:solidFill>
                  <a:schemeClr val="bg1"/>
                </a:solidFill>
              </a:rPr>
              <a:t>start </a:t>
            </a:r>
            <a:r>
              <a:rPr lang="en-US" dirty="0">
                <a:solidFill>
                  <a:schemeClr val="bg1"/>
                </a:solidFill>
              </a:rPr>
              <a:t>in the living </a:t>
            </a:r>
            <a:r>
              <a:rPr lang="en-US" dirty="0" smtClean="0">
                <a:solidFill>
                  <a:schemeClr val="bg1"/>
                </a:solidFill>
              </a:rPr>
              <a:t>room and one-third of the deaths are </a:t>
            </a:r>
            <a:r>
              <a:rPr lang="en-US" dirty="0">
                <a:solidFill>
                  <a:schemeClr val="bg1"/>
                </a:solidFill>
              </a:rPr>
              <a:t>caused by fires that </a:t>
            </a:r>
            <a:r>
              <a:rPr lang="en-US" dirty="0" smtClean="0">
                <a:solidFill>
                  <a:schemeClr val="bg1"/>
                </a:solidFill>
              </a:rPr>
              <a:t>begin </a:t>
            </a:r>
            <a:r>
              <a:rPr lang="en-US" dirty="0">
                <a:solidFill>
                  <a:schemeClr val="bg1"/>
                </a:solidFill>
              </a:rPr>
              <a:t>in the bedroom.</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0" y="1005327"/>
            <a:ext cx="5850467" cy="2996333"/>
          </a:xfrm>
          <a:prstGeom prst="rect">
            <a:avLst/>
          </a:prstGeom>
        </p:spPr>
      </p:pic>
    </p:spTree>
    <p:extLst>
      <p:ext uri="{BB962C8B-B14F-4D97-AF65-F5344CB8AC3E}">
        <p14:creationId xmlns:p14="http://schemas.microsoft.com/office/powerpoint/2010/main" val="273640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3</a:t>
            </a:r>
            <a:endParaRPr lang="ko-KR" altLang="en-US" sz="4400" b="1" dirty="0">
              <a:effectLst/>
            </a:endParaRPr>
          </a:p>
        </p:txBody>
      </p:sp>
      <p:sp>
        <p:nvSpPr>
          <p:cNvPr id="3" name="TextBox 2"/>
          <p:cNvSpPr txBox="1"/>
          <p:nvPr/>
        </p:nvSpPr>
        <p:spPr>
          <a:xfrm>
            <a:off x="2429933" y="887135"/>
            <a:ext cx="6714067" cy="5693866"/>
          </a:xfrm>
          <a:prstGeom prst="rect">
            <a:avLst/>
          </a:prstGeom>
          <a:noFill/>
        </p:spPr>
        <p:txBody>
          <a:bodyPr wrap="square" rtlCol="0">
            <a:spAutoFit/>
          </a:bodyPr>
          <a:lstStyle/>
          <a:p>
            <a:r>
              <a:rPr lang="en-US" sz="2400" b="1" dirty="0" smtClean="0">
                <a:solidFill>
                  <a:schemeClr val="bg1"/>
                </a:solidFill>
              </a:rPr>
              <a:t>It is best for your health in many ways to not smoke. If you must smoke:</a:t>
            </a:r>
          </a:p>
          <a:p>
            <a:endParaRPr lang="en-US" sz="1000" dirty="0" smtClean="0">
              <a:solidFill>
                <a:schemeClr val="bg1"/>
              </a:solidFill>
            </a:endParaRPr>
          </a:p>
          <a:p>
            <a:pPr marL="342900" indent="-342900">
              <a:buFont typeface="+mj-lt"/>
              <a:buAutoNum type="arabicPeriod"/>
            </a:pPr>
            <a:r>
              <a:rPr lang="en-US" b="1" dirty="0" smtClean="0">
                <a:solidFill>
                  <a:schemeClr val="bg1"/>
                </a:solidFill>
              </a:rPr>
              <a:t>Smoke outside </a:t>
            </a:r>
            <a:r>
              <a:rPr lang="en-US" dirty="0" smtClean="0">
                <a:solidFill>
                  <a:schemeClr val="bg1"/>
                </a:solidFill>
              </a:rPr>
              <a:t>– Many things in your home can catch on fire if they touch something hot like a cigarette or ashes. It is always safer to smoke outside.</a:t>
            </a:r>
          </a:p>
          <a:p>
            <a:pPr marL="342900" indent="-342900">
              <a:buFont typeface="+mj-lt"/>
              <a:buAutoNum type="arabicPeriod"/>
            </a:pPr>
            <a:r>
              <a:rPr lang="en-US" b="1" dirty="0" smtClean="0">
                <a:solidFill>
                  <a:schemeClr val="bg1"/>
                </a:solidFill>
              </a:rPr>
              <a:t>Put cigarettes out all the way. Do This every </a:t>
            </a:r>
            <a:r>
              <a:rPr lang="en-US" dirty="0" smtClean="0">
                <a:solidFill>
                  <a:schemeClr val="bg1"/>
                </a:solidFill>
              </a:rPr>
              <a:t>time – Don’t walk away from lit cigarettes and other smoking materials. Put water on the ashes and butts to make sure they are really out before you put them in the trash</a:t>
            </a:r>
          </a:p>
          <a:p>
            <a:pPr marL="342900" indent="-342900">
              <a:buFont typeface="+mj-lt"/>
              <a:buAutoNum type="arabicPeriod"/>
            </a:pPr>
            <a:r>
              <a:rPr lang="en-US" b="1" dirty="0" smtClean="0">
                <a:solidFill>
                  <a:schemeClr val="bg1"/>
                </a:solidFill>
              </a:rPr>
              <a:t>Be alert and do not smoke after taking medicine that makes you </a:t>
            </a:r>
            <a:r>
              <a:rPr lang="en-US" dirty="0" smtClean="0">
                <a:solidFill>
                  <a:schemeClr val="bg1"/>
                </a:solidFill>
              </a:rPr>
              <a:t>tired – You may not be able to prevent or escape from a fire if you are sleepy.</a:t>
            </a:r>
          </a:p>
          <a:p>
            <a:pPr marL="342900" indent="-342900">
              <a:buFont typeface="+mj-lt"/>
              <a:buAutoNum type="arabicPeriod"/>
            </a:pPr>
            <a:r>
              <a:rPr lang="en-US" b="1" dirty="0" smtClean="0">
                <a:solidFill>
                  <a:schemeClr val="bg1"/>
                </a:solidFill>
              </a:rPr>
              <a:t>Never smoke around medical </a:t>
            </a:r>
            <a:r>
              <a:rPr lang="en-US" dirty="0" smtClean="0">
                <a:solidFill>
                  <a:schemeClr val="bg1"/>
                </a:solidFill>
              </a:rPr>
              <a:t>oxygen – Oxygen can explode if a flame or spark is near.</a:t>
            </a:r>
          </a:p>
          <a:p>
            <a:pPr marL="342900" indent="-342900">
              <a:buFont typeface="+mj-lt"/>
              <a:buAutoNum type="arabicPeriod"/>
            </a:pPr>
            <a:r>
              <a:rPr lang="en-US" b="1" dirty="0" smtClean="0">
                <a:solidFill>
                  <a:schemeClr val="bg1"/>
                </a:solidFill>
              </a:rPr>
              <a:t>Never smoke in bed </a:t>
            </a:r>
            <a:r>
              <a:rPr lang="en-US" dirty="0" smtClean="0">
                <a:solidFill>
                  <a:schemeClr val="bg1"/>
                </a:solidFill>
              </a:rPr>
              <a:t>–</a:t>
            </a:r>
            <a:r>
              <a:rPr lang="en-US" b="1" dirty="0" smtClean="0">
                <a:solidFill>
                  <a:schemeClr val="bg1"/>
                </a:solidFill>
              </a:rPr>
              <a:t> </a:t>
            </a:r>
            <a:r>
              <a:rPr lang="en-US" dirty="0" smtClean="0">
                <a:solidFill>
                  <a:schemeClr val="bg1"/>
                </a:solidFill>
              </a:rPr>
              <a:t>Mattresses and bedding can catch on fire easily. Too often victims fall asleep with a lit cigarette.</a:t>
            </a:r>
          </a:p>
          <a:p>
            <a:pPr marL="342900" indent="-342900">
              <a:buFont typeface="+mj-lt"/>
              <a:buAutoNum type="arabicPeriod"/>
            </a:pPr>
            <a:r>
              <a:rPr lang="en-US" b="1" dirty="0" smtClean="0">
                <a:solidFill>
                  <a:schemeClr val="bg1"/>
                </a:solidFill>
              </a:rPr>
              <a:t>Put your cigarette out in an ashtray or bucket with </a:t>
            </a:r>
            <a:r>
              <a:rPr lang="en-US" dirty="0" smtClean="0">
                <a:solidFill>
                  <a:schemeClr val="bg1"/>
                </a:solidFill>
              </a:rPr>
              <a:t>sand – Use ashtrays with a wide base so they won’t tip over and start a fire.</a:t>
            </a:r>
            <a:endParaRPr lang="en-US"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245305"/>
            <a:ext cx="2827355" cy="176709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14" t="1836" r="-1"/>
          <a:stretch/>
        </p:blipFill>
        <p:spPr>
          <a:xfrm>
            <a:off x="9144000" y="2012402"/>
            <a:ext cx="2827355" cy="1846373"/>
          </a:xfrm>
          <a:prstGeom prst="rect">
            <a:avLst/>
          </a:prstGeom>
        </p:spPr>
      </p:pic>
      <p:pic>
        <p:nvPicPr>
          <p:cNvPr id="9" name="Picture 8"/>
          <p:cNvPicPr>
            <a:picLocks noChangeAspect="1"/>
          </p:cNvPicPr>
          <p:nvPr/>
        </p:nvPicPr>
        <p:blipFill rotWithShape="1">
          <a:blip r:embed="rId4"/>
          <a:srcRect t="7621" b="5649"/>
          <a:stretch/>
        </p:blipFill>
        <p:spPr>
          <a:xfrm>
            <a:off x="9144000" y="3858775"/>
            <a:ext cx="2827355" cy="2624668"/>
          </a:xfrm>
          <a:prstGeom prst="rect">
            <a:avLst/>
          </a:prstGeom>
        </p:spPr>
      </p:pic>
    </p:spTree>
    <p:extLst>
      <p:ext uri="{BB962C8B-B14F-4D97-AF65-F5344CB8AC3E}">
        <p14:creationId xmlns:p14="http://schemas.microsoft.com/office/powerpoint/2010/main" val="1963929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3</a:t>
            </a:r>
            <a:endParaRPr lang="ko-KR" altLang="en-US" sz="4400" b="1" dirty="0">
              <a:effectLst/>
            </a:endParaRPr>
          </a:p>
        </p:txBody>
      </p:sp>
      <p:sp>
        <p:nvSpPr>
          <p:cNvPr id="4" name="TextBox 3"/>
          <p:cNvSpPr txBox="1"/>
          <p:nvPr/>
        </p:nvSpPr>
        <p:spPr>
          <a:xfrm>
            <a:off x="2429933" y="1236133"/>
            <a:ext cx="6561667" cy="5447645"/>
          </a:xfrm>
          <a:prstGeom prst="rect">
            <a:avLst/>
          </a:prstGeom>
          <a:noFill/>
        </p:spPr>
        <p:txBody>
          <a:bodyPr wrap="square" rtlCol="0">
            <a:spAutoFit/>
          </a:bodyPr>
          <a:lstStyle/>
          <a:p>
            <a:r>
              <a:rPr lang="en-US" sz="2400" b="1" dirty="0" smtClean="0">
                <a:solidFill>
                  <a:schemeClr val="bg1"/>
                </a:solidFill>
              </a:rPr>
              <a:t>10 </a:t>
            </a:r>
            <a:r>
              <a:rPr lang="en-US" sz="2400" b="1" dirty="0">
                <a:solidFill>
                  <a:schemeClr val="bg1"/>
                </a:solidFill>
              </a:rPr>
              <a:t>ways to reduce the risk of house fires:</a:t>
            </a:r>
            <a:endParaRPr lang="en-US" sz="2400" dirty="0">
              <a:solidFill>
                <a:schemeClr val="bg1"/>
              </a:solidFill>
            </a:endParaRPr>
          </a:p>
          <a:p>
            <a:pPr marL="342900" indent="-342900">
              <a:buFont typeface="+mj-lt"/>
              <a:buAutoNum type="arabicPeriod"/>
            </a:pPr>
            <a:endParaRPr lang="en-US" sz="1000" b="1" dirty="0" smtClean="0">
              <a:solidFill>
                <a:schemeClr val="bg1"/>
              </a:solidFill>
            </a:endParaRPr>
          </a:p>
          <a:p>
            <a:pPr marL="342900" indent="-342900">
              <a:buFont typeface="+mj-lt"/>
              <a:buAutoNum type="arabicPeriod"/>
            </a:pPr>
            <a:r>
              <a:rPr lang="en-US" b="1" dirty="0" smtClean="0">
                <a:solidFill>
                  <a:schemeClr val="bg1"/>
                </a:solidFill>
              </a:rPr>
              <a:t>Test </a:t>
            </a:r>
            <a:r>
              <a:rPr lang="en-US" b="1" dirty="0">
                <a:solidFill>
                  <a:schemeClr val="bg1"/>
                </a:solidFill>
              </a:rPr>
              <a:t>Your Smoke Alarms Regularly</a:t>
            </a:r>
          </a:p>
          <a:p>
            <a:pPr marL="800100" lvl="1" indent="-342900">
              <a:buFont typeface="+mj-lt"/>
              <a:buAutoNum type="alphaLcPeriod"/>
            </a:pPr>
            <a:r>
              <a:rPr lang="en-US" dirty="0">
                <a:solidFill>
                  <a:schemeClr val="bg1"/>
                </a:solidFill>
              </a:rPr>
              <a:t>The easiest way to avoid a house fire is by checking your smoke alarms regularly. There is a little button on it that you can press to test it. If it beeps weakly, then you need to change the batteries ASAP. </a:t>
            </a:r>
          </a:p>
          <a:p>
            <a:pPr marL="800100" lvl="1" indent="-342900">
              <a:buFont typeface="+mj-lt"/>
              <a:buAutoNum type="alphaLcPeriod"/>
            </a:pPr>
            <a:r>
              <a:rPr lang="en-US" dirty="0">
                <a:solidFill>
                  <a:schemeClr val="bg1"/>
                </a:solidFill>
              </a:rPr>
              <a:t>If a fire breaks out and it’s not working, tragedy can quickly occur as no one is alerted to evacuate.</a:t>
            </a:r>
          </a:p>
          <a:p>
            <a:pPr marL="342900" indent="-342900">
              <a:buFont typeface="+mj-lt"/>
              <a:buAutoNum type="arabicPeriod"/>
            </a:pPr>
            <a:r>
              <a:rPr lang="en-US" b="1" dirty="0" smtClean="0">
                <a:solidFill>
                  <a:schemeClr val="bg1"/>
                </a:solidFill>
              </a:rPr>
              <a:t>Inspect </a:t>
            </a:r>
            <a:r>
              <a:rPr lang="en-US" b="1" dirty="0">
                <a:solidFill>
                  <a:schemeClr val="bg1"/>
                </a:solidFill>
              </a:rPr>
              <a:t>All Your Heating Sources </a:t>
            </a:r>
          </a:p>
          <a:p>
            <a:pPr marL="800100" lvl="1" indent="-342900">
              <a:buFont typeface="+mj-lt"/>
              <a:buAutoNum type="alphaLcPeriod"/>
            </a:pPr>
            <a:r>
              <a:rPr lang="en-US" dirty="0">
                <a:solidFill>
                  <a:schemeClr val="bg1"/>
                </a:solidFill>
              </a:rPr>
              <a:t>If your heating sources aren’t working properly they could trigger a fire to happen. You should have them checked out annually by a professional. </a:t>
            </a:r>
          </a:p>
          <a:p>
            <a:pPr marL="800100" lvl="1" indent="-342900">
              <a:buFont typeface="+mj-lt"/>
              <a:buAutoNum type="alphaLcPeriod"/>
            </a:pPr>
            <a:r>
              <a:rPr lang="en-US" dirty="0">
                <a:solidFill>
                  <a:schemeClr val="bg1"/>
                </a:solidFill>
              </a:rPr>
              <a:t>Make sure your air filters are always cleaned out, and if you’re using a space heater – it needs to be positioned away from anything flammable. A fire can easily start from debris and dust being too close to a heat source so make sure you clean them regularly. </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4601" y="2292593"/>
            <a:ext cx="3208867" cy="1604434"/>
          </a:xfrm>
          <a:prstGeom prst="rect">
            <a:avLst/>
          </a:prstGeom>
        </p:spPr>
      </p:pic>
      <p:pic>
        <p:nvPicPr>
          <p:cNvPr id="6" name="Picture 5"/>
          <p:cNvPicPr>
            <a:picLocks noChangeAspect="1"/>
          </p:cNvPicPr>
          <p:nvPr/>
        </p:nvPicPr>
        <p:blipFill>
          <a:blip r:embed="rId3"/>
          <a:stretch>
            <a:fillRect/>
          </a:stretch>
        </p:blipFill>
        <p:spPr>
          <a:xfrm>
            <a:off x="8869893" y="4232507"/>
            <a:ext cx="3203575" cy="1802011"/>
          </a:xfrm>
          <a:prstGeom prst="rect">
            <a:avLst/>
          </a:prstGeom>
        </p:spPr>
      </p:pic>
    </p:spTree>
    <p:extLst>
      <p:ext uri="{BB962C8B-B14F-4D97-AF65-F5344CB8AC3E}">
        <p14:creationId xmlns:p14="http://schemas.microsoft.com/office/powerpoint/2010/main" val="319049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3</a:t>
            </a:r>
            <a:endParaRPr lang="ko-KR" altLang="en-US" sz="4400" b="1" dirty="0">
              <a:effectLst/>
            </a:endParaRPr>
          </a:p>
        </p:txBody>
      </p:sp>
      <p:sp>
        <p:nvSpPr>
          <p:cNvPr id="5" name="TextBox 4"/>
          <p:cNvSpPr txBox="1"/>
          <p:nvPr/>
        </p:nvSpPr>
        <p:spPr>
          <a:xfrm>
            <a:off x="2429933" y="900653"/>
            <a:ext cx="6180667" cy="6001643"/>
          </a:xfrm>
          <a:prstGeom prst="rect">
            <a:avLst/>
          </a:prstGeom>
          <a:noFill/>
        </p:spPr>
        <p:txBody>
          <a:bodyPr wrap="square" rtlCol="0">
            <a:spAutoFit/>
          </a:bodyPr>
          <a:lstStyle/>
          <a:p>
            <a:r>
              <a:rPr lang="en-US" sz="2400" b="1" dirty="0">
                <a:solidFill>
                  <a:schemeClr val="bg1"/>
                </a:solidFill>
              </a:rPr>
              <a:t>10 ways to reduce the risk of house fires:</a:t>
            </a:r>
            <a:endParaRPr lang="en-US" sz="2400" dirty="0">
              <a:solidFill>
                <a:schemeClr val="bg1"/>
              </a:solidFill>
            </a:endParaRPr>
          </a:p>
          <a:p>
            <a:pPr marL="342900" indent="-342900">
              <a:buFont typeface="+mj-lt"/>
              <a:buAutoNum type="arabicPeriod" startAt="3"/>
            </a:pPr>
            <a:endParaRPr lang="en-US" sz="1000" b="1" dirty="0" smtClean="0">
              <a:solidFill>
                <a:schemeClr val="bg1"/>
              </a:solidFill>
            </a:endParaRPr>
          </a:p>
          <a:p>
            <a:pPr marL="342900" indent="-342900">
              <a:buFont typeface="+mj-lt"/>
              <a:buAutoNum type="arabicPeriod" startAt="3"/>
            </a:pPr>
            <a:r>
              <a:rPr lang="en-US" b="1" dirty="0" smtClean="0">
                <a:solidFill>
                  <a:schemeClr val="bg1"/>
                </a:solidFill>
              </a:rPr>
              <a:t>Keep </a:t>
            </a:r>
            <a:r>
              <a:rPr lang="en-US" b="1" dirty="0">
                <a:solidFill>
                  <a:schemeClr val="bg1"/>
                </a:solidFill>
              </a:rPr>
              <a:t>Your Stove and Oven Clean</a:t>
            </a:r>
          </a:p>
          <a:p>
            <a:pPr marL="800100" lvl="1" indent="-342900">
              <a:buFont typeface="+mj-lt"/>
              <a:buAutoNum type="alphaLcPeriod"/>
            </a:pPr>
            <a:r>
              <a:rPr lang="en-US" dirty="0">
                <a:solidFill>
                  <a:schemeClr val="bg1"/>
                </a:solidFill>
              </a:rPr>
              <a:t>Don’t worry, the stove didn’t randomly combust because of your cooking. It most likely happened because forgotten food particles on the burner got too hot. Food particles aren’t the only thing that could cause this to happen. </a:t>
            </a:r>
          </a:p>
          <a:p>
            <a:pPr marL="800100" lvl="1" indent="-342900">
              <a:buFont typeface="+mj-lt"/>
              <a:buAutoNum type="alphaLcPeriod"/>
            </a:pPr>
            <a:r>
              <a:rPr lang="en-US" dirty="0">
                <a:solidFill>
                  <a:schemeClr val="bg1"/>
                </a:solidFill>
              </a:rPr>
              <a:t>If your curtains hang a little too close to the stove, they can catch fire. If you leave a dish towel or cookbook on a burner that you forgot was still hot, they can catch fire. </a:t>
            </a:r>
          </a:p>
          <a:p>
            <a:pPr marL="342900" indent="-342900">
              <a:buFont typeface="+mj-lt"/>
              <a:buAutoNum type="arabicPeriod" startAt="3"/>
            </a:pPr>
            <a:r>
              <a:rPr lang="en-US" b="1" dirty="0" smtClean="0">
                <a:solidFill>
                  <a:schemeClr val="bg1"/>
                </a:solidFill>
              </a:rPr>
              <a:t>Don’t </a:t>
            </a:r>
            <a:r>
              <a:rPr lang="en-US" b="1" dirty="0">
                <a:solidFill>
                  <a:schemeClr val="bg1"/>
                </a:solidFill>
              </a:rPr>
              <a:t>Leave Your Kitchen </a:t>
            </a:r>
          </a:p>
          <a:p>
            <a:pPr marL="800100" lvl="1" indent="-342900">
              <a:buFont typeface="+mj-lt"/>
              <a:buAutoNum type="alphaLcPeriod"/>
            </a:pPr>
            <a:r>
              <a:rPr lang="en-US" dirty="0">
                <a:solidFill>
                  <a:schemeClr val="bg1"/>
                </a:solidFill>
              </a:rPr>
              <a:t>A few seconds is all it takes for a fire to break out. This is why you never want to leave cooking food unattended. If you have to leave the kitchen for any reason, turn off that pot of boiling noodles first. </a:t>
            </a:r>
          </a:p>
          <a:p>
            <a:pPr marL="800100" lvl="1" indent="-342900">
              <a:buFont typeface="+mj-lt"/>
              <a:buAutoNum type="alphaLcPeriod"/>
            </a:pPr>
            <a:r>
              <a:rPr lang="en-US" dirty="0">
                <a:solidFill>
                  <a:schemeClr val="bg1"/>
                </a:solidFill>
              </a:rPr>
              <a:t>If for whatever reason you can’t turn off the oven, call someone into the kitchen to watch the food until you get back. </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335280"/>
            <a:ext cx="3447627" cy="25857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2921000"/>
            <a:ext cx="3447627" cy="3620008"/>
          </a:xfrm>
          <a:prstGeom prst="rect">
            <a:avLst/>
          </a:prstGeom>
        </p:spPr>
      </p:pic>
    </p:spTree>
    <p:extLst>
      <p:ext uri="{BB962C8B-B14F-4D97-AF65-F5344CB8AC3E}">
        <p14:creationId xmlns:p14="http://schemas.microsoft.com/office/powerpoint/2010/main" val="428972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9925" y="1227438"/>
            <a:ext cx="6598508" cy="3785652"/>
          </a:xfrm>
          <a:prstGeom prst="rect">
            <a:avLst/>
          </a:prstGeom>
          <a:noFill/>
        </p:spPr>
        <p:txBody>
          <a:bodyPr wrap="square" rtlCol="0">
            <a:spAutoFit/>
          </a:bodyPr>
          <a:lstStyle/>
          <a:p>
            <a:pPr marL="342900" indent="-342900">
              <a:buFont typeface="+mj-lt"/>
              <a:buAutoNum type="arabicPeriod" startAt="2"/>
            </a:pPr>
            <a:r>
              <a:rPr lang="en-US" sz="2400" dirty="0">
                <a:effectLst>
                  <a:outerShdw blurRad="38100" dist="38100" dir="2700000" algn="tl">
                    <a:srgbClr val="000000">
                      <a:alpha val="43137"/>
                    </a:srgbClr>
                  </a:outerShdw>
                </a:effectLst>
              </a:rPr>
              <a:t>Explain the concept of fire and name the parts of the fire tetrahedron. Name the by-products of combustion. Describe the life cycle of a fire. </a:t>
            </a:r>
            <a:endParaRPr lang="en-US" sz="2400" dirty="0" smtClean="0">
              <a:effectLst>
                <a:outerShdw blurRad="38100" dist="38100" dir="2700000" algn="tl">
                  <a:srgbClr val="000000">
                    <a:alpha val="43137"/>
                  </a:srgbClr>
                </a:outerShdw>
              </a:effectLst>
            </a:endParaRPr>
          </a:p>
          <a:p>
            <a:pPr marL="342900" indent="-342900">
              <a:buFont typeface="+mj-lt"/>
              <a:buAutoNum type="arabicPeriod" startAt="2"/>
            </a:pPr>
            <a:r>
              <a:rPr lang="en-US" sz="2400" dirty="0" smtClean="0">
                <a:effectLst>
                  <a:outerShdw blurRad="38100" dist="38100" dir="2700000" algn="tl">
                    <a:srgbClr val="000000">
                      <a:alpha val="43137"/>
                    </a:srgbClr>
                  </a:outerShdw>
                </a:effectLst>
              </a:rPr>
              <a:t>Name </a:t>
            </a:r>
            <a:r>
              <a:rPr lang="en-US" sz="2400" dirty="0">
                <a:effectLst>
                  <a:outerShdw blurRad="38100" dist="38100" dir="2700000" algn="tl">
                    <a:srgbClr val="000000">
                      <a:alpha val="43137"/>
                    </a:srgbClr>
                  </a:outerShdw>
                </a:effectLst>
              </a:rPr>
              <a:t>the most frequent causes of fire in the home and give examples of ways they can be prevented. Include a discussion about fires caused by smoking in the home, cooking, candles, fireplaces, and electrical appliances</a:t>
            </a:r>
            <a:r>
              <a:rPr lang="en-US" sz="2400" dirty="0" smtClean="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1971456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3</a:t>
            </a:r>
            <a:endParaRPr lang="ko-KR" altLang="en-US" sz="4400" b="1" dirty="0">
              <a:effectLst/>
            </a:endParaRPr>
          </a:p>
        </p:txBody>
      </p:sp>
      <p:sp>
        <p:nvSpPr>
          <p:cNvPr id="3" name="TextBox 2"/>
          <p:cNvSpPr txBox="1"/>
          <p:nvPr/>
        </p:nvSpPr>
        <p:spPr>
          <a:xfrm>
            <a:off x="2429934" y="900653"/>
            <a:ext cx="6172199" cy="5447645"/>
          </a:xfrm>
          <a:prstGeom prst="rect">
            <a:avLst/>
          </a:prstGeom>
          <a:noFill/>
        </p:spPr>
        <p:txBody>
          <a:bodyPr wrap="square" rtlCol="0">
            <a:spAutoFit/>
          </a:bodyPr>
          <a:lstStyle/>
          <a:p>
            <a:r>
              <a:rPr lang="en-US" sz="2400" b="1" dirty="0">
                <a:solidFill>
                  <a:schemeClr val="bg1"/>
                </a:solidFill>
              </a:rPr>
              <a:t>10 ways to reduce the risk of house fires</a:t>
            </a:r>
            <a:r>
              <a:rPr lang="en-US" sz="2400" b="1" dirty="0" smtClean="0">
                <a:solidFill>
                  <a:schemeClr val="bg1"/>
                </a:solidFill>
              </a:rPr>
              <a:t>:</a:t>
            </a:r>
          </a:p>
          <a:p>
            <a:pPr marL="342900" indent="-342900">
              <a:buFont typeface="+mj-lt"/>
              <a:buAutoNum type="arabicPeriod" startAt="5"/>
            </a:pPr>
            <a:endParaRPr lang="en-US" sz="1000" b="1" dirty="0" smtClean="0">
              <a:solidFill>
                <a:schemeClr val="bg1"/>
              </a:solidFill>
            </a:endParaRPr>
          </a:p>
          <a:p>
            <a:pPr marL="342900" indent="-342900">
              <a:buFont typeface="+mj-lt"/>
              <a:buAutoNum type="arabicPeriod" startAt="5"/>
            </a:pPr>
            <a:r>
              <a:rPr lang="en-US" b="1" dirty="0" smtClean="0">
                <a:solidFill>
                  <a:schemeClr val="bg1"/>
                </a:solidFill>
              </a:rPr>
              <a:t>Always </a:t>
            </a:r>
            <a:r>
              <a:rPr lang="en-US" b="1" dirty="0">
                <a:solidFill>
                  <a:schemeClr val="bg1"/>
                </a:solidFill>
              </a:rPr>
              <a:t>Check Your Dryer</a:t>
            </a:r>
          </a:p>
          <a:p>
            <a:pPr marL="800100" lvl="1" indent="-342900">
              <a:buFont typeface="+mj-lt"/>
              <a:buAutoNum type="alphaLcPeriod"/>
            </a:pPr>
            <a:r>
              <a:rPr lang="en-US" dirty="0" smtClean="0">
                <a:solidFill>
                  <a:schemeClr val="bg1"/>
                </a:solidFill>
              </a:rPr>
              <a:t>Depending </a:t>
            </a:r>
            <a:r>
              <a:rPr lang="en-US" dirty="0">
                <a:solidFill>
                  <a:schemeClr val="bg1"/>
                </a:solidFill>
              </a:rPr>
              <a:t>on what type of dryer you have, they need to be inspected on a yearly basis. We all get in a hurry when we’re doing our chores but, don’t forget to clean out your lint trap every time you put in a new load of laundry.  </a:t>
            </a:r>
          </a:p>
          <a:p>
            <a:pPr marL="800100" lvl="1" indent="-342900">
              <a:buFont typeface="+mj-lt"/>
              <a:buAutoNum type="alphaLcPeriod"/>
            </a:pPr>
            <a:r>
              <a:rPr lang="en-US" dirty="0">
                <a:solidFill>
                  <a:schemeClr val="bg1"/>
                </a:solidFill>
              </a:rPr>
              <a:t>You also want to check behind the machine to make sure lint or little clothing items like socks didn’t manage to get back there. </a:t>
            </a:r>
          </a:p>
          <a:p>
            <a:pPr marL="342900" indent="-342900">
              <a:buFont typeface="+mj-lt"/>
              <a:buAutoNum type="arabicPeriod" startAt="5"/>
            </a:pPr>
            <a:r>
              <a:rPr lang="en-US" b="1" dirty="0" smtClean="0">
                <a:solidFill>
                  <a:schemeClr val="bg1"/>
                </a:solidFill>
              </a:rPr>
              <a:t>Maintain </a:t>
            </a:r>
            <a:r>
              <a:rPr lang="en-US" b="1" dirty="0">
                <a:solidFill>
                  <a:schemeClr val="bg1"/>
                </a:solidFill>
              </a:rPr>
              <a:t>All Cords </a:t>
            </a:r>
          </a:p>
          <a:p>
            <a:pPr marL="800100" lvl="1" indent="-342900">
              <a:buFont typeface="+mj-lt"/>
              <a:buAutoNum type="alphaLcPeriod"/>
            </a:pPr>
            <a:r>
              <a:rPr lang="en-US" dirty="0">
                <a:solidFill>
                  <a:schemeClr val="bg1"/>
                </a:solidFill>
              </a:rPr>
              <a:t>Before you plug something in, make sure that the cord hasn’t been frayed or chewed. If you do notice damaged wires, replace them as soon as possible because this is a huge fire hazard. </a:t>
            </a:r>
          </a:p>
          <a:p>
            <a:pPr marL="800100" lvl="1" indent="-342900">
              <a:buFont typeface="+mj-lt"/>
              <a:buAutoNum type="alphaLcPeriod"/>
            </a:pPr>
            <a:r>
              <a:rPr lang="en-US" dirty="0">
                <a:solidFill>
                  <a:schemeClr val="bg1"/>
                </a:solidFill>
              </a:rPr>
              <a:t>Also, check your cord placement. They tend to get hot so you want to avoid running them under a rug or between your wall and furniture.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133" y="1883831"/>
            <a:ext cx="3514612" cy="197697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42" b="4879"/>
          <a:stretch/>
        </p:blipFill>
        <p:spPr>
          <a:xfrm>
            <a:off x="8860546" y="3996268"/>
            <a:ext cx="2997786" cy="2532408"/>
          </a:xfrm>
          <a:prstGeom prst="rect">
            <a:avLst/>
          </a:prstGeom>
        </p:spPr>
      </p:pic>
    </p:spTree>
    <p:extLst>
      <p:ext uri="{BB962C8B-B14F-4D97-AF65-F5344CB8AC3E}">
        <p14:creationId xmlns:p14="http://schemas.microsoft.com/office/powerpoint/2010/main" val="4180590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3</a:t>
            </a:r>
            <a:endParaRPr lang="ko-KR" altLang="en-US" sz="4400" b="1" dirty="0">
              <a:effectLst/>
            </a:endParaRPr>
          </a:p>
        </p:txBody>
      </p:sp>
      <p:sp>
        <p:nvSpPr>
          <p:cNvPr id="3" name="TextBox 2"/>
          <p:cNvSpPr txBox="1"/>
          <p:nvPr/>
        </p:nvSpPr>
        <p:spPr>
          <a:xfrm>
            <a:off x="2429933" y="900653"/>
            <a:ext cx="6189134" cy="5724644"/>
          </a:xfrm>
          <a:prstGeom prst="rect">
            <a:avLst/>
          </a:prstGeom>
          <a:noFill/>
        </p:spPr>
        <p:txBody>
          <a:bodyPr wrap="square" rtlCol="0">
            <a:spAutoFit/>
          </a:bodyPr>
          <a:lstStyle/>
          <a:p>
            <a:r>
              <a:rPr lang="en-US" sz="2400" b="1" dirty="0">
                <a:solidFill>
                  <a:schemeClr val="bg1"/>
                </a:solidFill>
              </a:rPr>
              <a:t>10 ways to reduce the risk of house fires:</a:t>
            </a:r>
          </a:p>
          <a:p>
            <a:pPr marL="342900" indent="-342900">
              <a:buFont typeface="+mj-lt"/>
              <a:buAutoNum type="arabicPeriod" startAt="7"/>
            </a:pPr>
            <a:endParaRPr lang="en-US" sz="1000" b="1" dirty="0" smtClean="0">
              <a:solidFill>
                <a:schemeClr val="bg1"/>
              </a:solidFill>
            </a:endParaRPr>
          </a:p>
          <a:p>
            <a:pPr marL="342900" indent="-342900">
              <a:buFont typeface="+mj-lt"/>
              <a:buAutoNum type="arabicPeriod" startAt="7"/>
            </a:pPr>
            <a:r>
              <a:rPr lang="en-US" b="1" dirty="0" smtClean="0">
                <a:solidFill>
                  <a:schemeClr val="bg1"/>
                </a:solidFill>
              </a:rPr>
              <a:t>Properly </a:t>
            </a:r>
            <a:r>
              <a:rPr lang="en-US" b="1" dirty="0">
                <a:solidFill>
                  <a:schemeClr val="bg1"/>
                </a:solidFill>
              </a:rPr>
              <a:t>Store Flammable Products</a:t>
            </a:r>
          </a:p>
          <a:p>
            <a:pPr marL="800100" lvl="1" indent="-342900">
              <a:buFont typeface="+mj-lt"/>
              <a:buAutoNum type="alphaLcPeriod"/>
            </a:pPr>
            <a:r>
              <a:rPr lang="en-US" dirty="0">
                <a:solidFill>
                  <a:schemeClr val="bg1"/>
                </a:solidFill>
              </a:rPr>
              <a:t>Household cleaners and common cosmetic items like hairspray and shaving cream can be hazardous. If they are exposed to a large heat source, they can combust. You want to keep them away from space heaters, and store them safely in a cool area.</a:t>
            </a:r>
          </a:p>
          <a:p>
            <a:pPr marL="342900" indent="-342900">
              <a:buFont typeface="+mj-lt"/>
              <a:buAutoNum type="arabicPeriod" startAt="7"/>
            </a:pPr>
            <a:r>
              <a:rPr lang="en-US" b="1" dirty="0" smtClean="0">
                <a:solidFill>
                  <a:schemeClr val="bg1"/>
                </a:solidFill>
              </a:rPr>
              <a:t>Practice </a:t>
            </a:r>
            <a:r>
              <a:rPr lang="en-US" b="1" dirty="0">
                <a:solidFill>
                  <a:schemeClr val="bg1"/>
                </a:solidFill>
              </a:rPr>
              <a:t>Caution with Candles </a:t>
            </a:r>
          </a:p>
          <a:p>
            <a:pPr marL="800100" lvl="1" indent="-342900">
              <a:buFont typeface="+mj-lt"/>
              <a:buAutoNum type="alphaLcPeriod"/>
            </a:pPr>
            <a:r>
              <a:rPr lang="en-US" dirty="0">
                <a:solidFill>
                  <a:schemeClr val="bg1"/>
                </a:solidFill>
              </a:rPr>
              <a:t>Everyone loves scented candles, especially around the holidays – but if you don’t use them carefully, they could cause a fire. Make sure you put them out before you exit a room and keep them far away from blankets or other objects. </a:t>
            </a:r>
          </a:p>
          <a:p>
            <a:pPr marL="800100" lvl="1" indent="-342900">
              <a:buFont typeface="+mj-lt"/>
              <a:buAutoNum type="alphaLcPeriod"/>
            </a:pPr>
            <a:r>
              <a:rPr lang="en-US" dirty="0">
                <a:solidFill>
                  <a:schemeClr val="bg1"/>
                </a:solidFill>
              </a:rPr>
              <a:t>If you feel yourself drifting off to sleep, get up and blow the candle out. Never put them on an uneven surface like carpet, because it’s too easy for them to tip over. If you have pets, make sure lit candles stay out of their reach.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851" y="1645380"/>
            <a:ext cx="2857500" cy="21621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851" y="4027688"/>
            <a:ext cx="2859350" cy="2144512"/>
          </a:xfrm>
          <a:prstGeom prst="rect">
            <a:avLst/>
          </a:prstGeom>
        </p:spPr>
      </p:pic>
    </p:spTree>
    <p:extLst>
      <p:ext uri="{BB962C8B-B14F-4D97-AF65-F5344CB8AC3E}">
        <p14:creationId xmlns:p14="http://schemas.microsoft.com/office/powerpoint/2010/main" val="317532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3</a:t>
            </a:r>
            <a:endParaRPr lang="ko-KR" altLang="en-US" sz="4400" b="1" dirty="0">
              <a:effectLst/>
            </a:endParaRPr>
          </a:p>
        </p:txBody>
      </p:sp>
      <p:sp>
        <p:nvSpPr>
          <p:cNvPr id="3" name="TextBox 2"/>
          <p:cNvSpPr txBox="1"/>
          <p:nvPr/>
        </p:nvSpPr>
        <p:spPr>
          <a:xfrm>
            <a:off x="2429933" y="900653"/>
            <a:ext cx="6197600" cy="5724644"/>
          </a:xfrm>
          <a:prstGeom prst="rect">
            <a:avLst/>
          </a:prstGeom>
          <a:noFill/>
        </p:spPr>
        <p:txBody>
          <a:bodyPr wrap="square" rtlCol="0">
            <a:spAutoFit/>
          </a:bodyPr>
          <a:lstStyle/>
          <a:p>
            <a:r>
              <a:rPr lang="en-US" sz="2400" b="1" dirty="0">
                <a:solidFill>
                  <a:schemeClr val="bg1"/>
                </a:solidFill>
              </a:rPr>
              <a:t>10 ways to reduce the risk of house fires</a:t>
            </a:r>
            <a:r>
              <a:rPr lang="en-US" sz="2400" b="1" dirty="0" smtClean="0">
                <a:solidFill>
                  <a:schemeClr val="bg1"/>
                </a:solidFill>
              </a:rPr>
              <a:t>:</a:t>
            </a:r>
          </a:p>
          <a:p>
            <a:pPr marL="342900" indent="-342900">
              <a:buFont typeface="+mj-lt"/>
              <a:buAutoNum type="arabicPeriod" startAt="9"/>
            </a:pPr>
            <a:endParaRPr lang="en-US" sz="1000" b="1" dirty="0" smtClean="0">
              <a:solidFill>
                <a:schemeClr val="bg1"/>
              </a:solidFill>
            </a:endParaRPr>
          </a:p>
          <a:p>
            <a:pPr marL="342900" indent="-342900">
              <a:buFont typeface="+mj-lt"/>
              <a:buAutoNum type="arabicPeriod" startAt="9"/>
            </a:pPr>
            <a:r>
              <a:rPr lang="en-US" b="1" dirty="0" smtClean="0">
                <a:solidFill>
                  <a:schemeClr val="bg1"/>
                </a:solidFill>
              </a:rPr>
              <a:t>Be </a:t>
            </a:r>
            <a:r>
              <a:rPr lang="en-US" b="1" dirty="0">
                <a:solidFill>
                  <a:schemeClr val="bg1"/>
                </a:solidFill>
              </a:rPr>
              <a:t>Careful with Your Fireplace </a:t>
            </a:r>
          </a:p>
          <a:p>
            <a:pPr marL="800100" lvl="1" indent="-342900">
              <a:buFont typeface="+mj-lt"/>
              <a:buAutoNum type="alphaLcPeriod"/>
            </a:pPr>
            <a:r>
              <a:rPr lang="en-US" dirty="0">
                <a:solidFill>
                  <a:schemeClr val="bg1"/>
                </a:solidFill>
              </a:rPr>
              <a:t>You don’t want any stray sparks to escape so you need to make sure you have a door between the flames and your flooring. It goes without saying, but never leave the room when the fireplace is going. </a:t>
            </a:r>
          </a:p>
          <a:p>
            <a:pPr marL="800100" lvl="1" indent="-342900">
              <a:buFont typeface="+mj-lt"/>
              <a:buAutoNum type="alphaLcPeriod"/>
            </a:pPr>
            <a:r>
              <a:rPr lang="en-US" dirty="0">
                <a:solidFill>
                  <a:schemeClr val="bg1"/>
                </a:solidFill>
              </a:rPr>
              <a:t>When you throw the ashes away, make sure you’ve given them more than enough time to cool down. Dispose of them in a metal container that is designated just for the ashes. </a:t>
            </a:r>
          </a:p>
          <a:p>
            <a:pPr marL="342900" indent="-342900">
              <a:buFont typeface="+mj-lt"/>
              <a:buAutoNum type="arabicPeriod" startAt="9"/>
            </a:pPr>
            <a:r>
              <a:rPr lang="en-US" b="1" dirty="0" smtClean="0">
                <a:solidFill>
                  <a:schemeClr val="bg1"/>
                </a:solidFill>
              </a:rPr>
              <a:t> Keep </a:t>
            </a:r>
            <a:r>
              <a:rPr lang="en-US" b="1" dirty="0">
                <a:solidFill>
                  <a:schemeClr val="bg1"/>
                </a:solidFill>
              </a:rPr>
              <a:t>Fire Extinguishers Around </a:t>
            </a:r>
          </a:p>
          <a:p>
            <a:pPr marL="800100" lvl="1" indent="-342900">
              <a:buFont typeface="+mj-lt"/>
              <a:buAutoNum type="alphaLcPeriod"/>
            </a:pPr>
            <a:r>
              <a:rPr lang="en-US" dirty="0">
                <a:solidFill>
                  <a:schemeClr val="bg1"/>
                </a:solidFill>
              </a:rPr>
              <a:t>Fire extinguishers are your best defense weapon when a fire breaks out. You want to make sure you have one in every room that is a potential threat, such as the kitchen. </a:t>
            </a:r>
          </a:p>
          <a:p>
            <a:pPr marL="800100" lvl="1" indent="-342900">
              <a:buFont typeface="+mj-lt"/>
              <a:buAutoNum type="alphaLcPeriod"/>
            </a:pPr>
            <a:r>
              <a:rPr lang="en-US" dirty="0">
                <a:solidFill>
                  <a:schemeClr val="bg1"/>
                </a:solidFill>
              </a:rPr>
              <a:t>Every family member should know how to use an extinguisher so if a fire does happen, it can be put out as fast as possible. </a:t>
            </a:r>
          </a:p>
          <a:p>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7533" y="1536354"/>
            <a:ext cx="3344173" cy="2519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7533" y="4157231"/>
            <a:ext cx="3344173" cy="2006504"/>
          </a:xfrm>
          <a:prstGeom prst="rect">
            <a:avLst/>
          </a:prstGeom>
        </p:spPr>
      </p:pic>
    </p:spTree>
    <p:extLst>
      <p:ext uri="{BB962C8B-B14F-4D97-AF65-F5344CB8AC3E}">
        <p14:creationId xmlns:p14="http://schemas.microsoft.com/office/powerpoint/2010/main" val="2048781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1919893"/>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4</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2771338"/>
            <a:ext cx="6943477" cy="3539430"/>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400" dirty="0">
                <a:effectLst>
                  <a:outerShdw blurRad="38100" dist="38100" dir="2700000" algn="tl">
                    <a:srgbClr val="000000">
                      <a:alpha val="43137"/>
                    </a:srgbClr>
                  </a:outerShdw>
                </a:effectLst>
              </a:rPr>
              <a:t>Do the following:</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Explain the four classifications of fire origin (accidental, natural, incendiary, or undetermined) and give an example of each. </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Describe how a fire classified as incendiary might lead to criminal prosecution of a person charged with arson. </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Explain some of the social, economic and environmental consequences that result from incendiary fires that damage or destroy structures and wildlands.  </a:t>
            </a:r>
            <a:endParaRPr lang="en-US" sz="200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8521" y="1837888"/>
            <a:ext cx="914400" cy="933450"/>
          </a:xfrm>
          <a:prstGeom prst="rect">
            <a:avLst/>
          </a:prstGeom>
        </p:spPr>
      </p:pic>
    </p:spTree>
    <p:extLst>
      <p:ext uri="{BB962C8B-B14F-4D97-AF65-F5344CB8AC3E}">
        <p14:creationId xmlns:p14="http://schemas.microsoft.com/office/powerpoint/2010/main" val="3233349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F7CD60F-31E5-47BD-825E-DF5FFB019C06}"/>
              </a:ext>
            </a:extLst>
          </p:cNvPr>
          <p:cNvSpPr txBox="1"/>
          <p:nvPr/>
        </p:nvSpPr>
        <p:spPr>
          <a:xfrm>
            <a:off x="461473" y="1379374"/>
            <a:ext cx="6101697" cy="2308324"/>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800" dirty="0"/>
              <a:t>Accidental Fire </a:t>
            </a:r>
            <a:r>
              <a:rPr lang="en-US" sz="2800" dirty="0" smtClean="0"/>
              <a:t>Cause</a:t>
            </a:r>
            <a:endParaRPr lang="en-US" sz="2800" dirty="0">
              <a:effectLst>
                <a:outerShdw blurRad="38100" dist="38100" dir="2700000" algn="tl">
                  <a:srgbClr val="000000">
                    <a:alpha val="43137"/>
                  </a:srgbClr>
                </a:outerShdw>
              </a:effectLst>
            </a:endParaRPr>
          </a:p>
          <a:p>
            <a:pPr marL="342900" lvl="1" indent="-342900">
              <a:buFont typeface="+mj-lt"/>
              <a:buAutoNum type="alphaLcPeriod"/>
            </a:pPr>
            <a:r>
              <a:rPr lang="en-US" sz="2400" dirty="0">
                <a:solidFill>
                  <a:schemeClr val="bg1"/>
                </a:solidFill>
                <a:effectLst>
                  <a:outerShdw blurRad="38100" dist="38100" dir="2700000" algn="tl">
                    <a:srgbClr val="000000">
                      <a:alpha val="43137"/>
                    </a:srgbClr>
                  </a:outerShdw>
                </a:effectLst>
              </a:rPr>
              <a:t>When fire is not the result of a deliberate </a:t>
            </a:r>
            <a:r>
              <a:rPr lang="en-US" sz="2400" dirty="0" smtClean="0">
                <a:solidFill>
                  <a:schemeClr val="bg1"/>
                </a:solidFill>
                <a:effectLst>
                  <a:outerShdw blurRad="38100" dist="38100" dir="2700000" algn="tl">
                    <a:srgbClr val="000000">
                      <a:alpha val="43137"/>
                    </a:srgbClr>
                  </a:outerShdw>
                </a:effectLst>
              </a:rPr>
              <a:t>act.</a:t>
            </a:r>
          </a:p>
          <a:p>
            <a:pPr marL="342900" lvl="1" indent="-342900">
              <a:buFont typeface="+mj-lt"/>
              <a:buAutoNum type="alphaLcPeriod"/>
            </a:pPr>
            <a:r>
              <a:rPr lang="en-US" sz="2400" dirty="0" smtClean="0">
                <a:solidFill>
                  <a:schemeClr val="bg1"/>
                </a:solidFill>
                <a:effectLst>
                  <a:outerShdw blurRad="38100" dist="38100" dir="2700000" algn="tl">
                    <a:srgbClr val="000000">
                      <a:alpha val="43137"/>
                    </a:srgbClr>
                  </a:outerShdw>
                </a:effectLst>
              </a:rPr>
              <a:t>Includes </a:t>
            </a:r>
            <a:r>
              <a:rPr lang="en-US" sz="2400" dirty="0">
                <a:solidFill>
                  <a:schemeClr val="bg1"/>
                </a:solidFill>
                <a:effectLst>
                  <a:outerShdw blurRad="38100" dist="38100" dir="2700000" algn="tl">
                    <a:srgbClr val="000000">
                      <a:alpha val="43137"/>
                    </a:srgbClr>
                  </a:outerShdw>
                </a:effectLst>
              </a:rPr>
              <a:t>friendly fires ignited deliberately </a:t>
            </a:r>
            <a:r>
              <a:rPr lang="en-US" sz="2400" dirty="0" smtClean="0">
                <a:solidFill>
                  <a:schemeClr val="bg1"/>
                </a:solidFill>
                <a:effectLst>
                  <a:outerShdw blurRad="38100" dist="38100" dir="2700000" algn="tl">
                    <a:srgbClr val="000000">
                      <a:alpha val="43137"/>
                    </a:srgbClr>
                  </a:outerShdw>
                </a:effectLst>
              </a:rPr>
              <a:t>but that </a:t>
            </a:r>
            <a:r>
              <a:rPr lang="en-US" sz="2400" dirty="0">
                <a:solidFill>
                  <a:schemeClr val="bg1"/>
                </a:solidFill>
                <a:effectLst>
                  <a:outerShdw blurRad="38100" dist="38100" dir="2700000" algn="tl">
                    <a:srgbClr val="000000">
                      <a:alpha val="43137"/>
                    </a:srgbClr>
                  </a:outerShdw>
                </a:effectLst>
              </a:rPr>
              <a:t>become </a:t>
            </a:r>
            <a:r>
              <a:rPr lang="en-US" sz="2400" dirty="0" smtClean="0">
                <a:solidFill>
                  <a:schemeClr val="bg1"/>
                </a:solidFill>
                <a:effectLst>
                  <a:outerShdw blurRad="38100" dist="38100" dir="2700000" algn="tl">
                    <a:srgbClr val="000000">
                      <a:alpha val="43137"/>
                    </a:srgbClr>
                  </a:outerShdw>
                </a:effectLst>
              </a:rPr>
              <a:t>hostile.</a:t>
            </a:r>
          </a:p>
          <a:p>
            <a:pPr lvl="2" indent="-457200">
              <a:buFont typeface="+mj-lt"/>
              <a:buAutoNum type="arabicPeriod"/>
            </a:pPr>
            <a:r>
              <a:rPr lang="en-US" sz="2000" dirty="0" smtClean="0">
                <a:solidFill>
                  <a:schemeClr val="bg1"/>
                </a:solidFill>
                <a:effectLst>
                  <a:outerShdw blurRad="38100" dist="38100" dir="2700000" algn="tl">
                    <a:srgbClr val="000000">
                      <a:alpha val="43137"/>
                    </a:srgbClr>
                  </a:outerShdw>
                </a:effectLst>
              </a:rPr>
              <a:t>e.g</a:t>
            </a:r>
            <a:r>
              <a:rPr lang="en-US" sz="2000" dirty="0">
                <a:solidFill>
                  <a:schemeClr val="bg1"/>
                </a:solidFill>
                <a:effectLst>
                  <a:outerShdw blurRad="38100" dist="38100" dir="2700000" algn="tl">
                    <a:srgbClr val="000000">
                      <a:alpha val="43137"/>
                    </a:srgbClr>
                  </a:outerShdw>
                </a:effectLst>
              </a:rPr>
              <a:t>., brush or trash fires that </a:t>
            </a:r>
            <a:r>
              <a:rPr lang="en-US" sz="2000" dirty="0" smtClean="0">
                <a:solidFill>
                  <a:schemeClr val="bg1"/>
                </a:solidFill>
                <a:effectLst>
                  <a:outerShdw blurRad="38100" dist="38100" dir="2700000" algn="tl">
                    <a:srgbClr val="000000">
                      <a:alpha val="43137"/>
                    </a:srgbClr>
                  </a:outerShdw>
                </a:effectLst>
              </a:rPr>
              <a:t>spread.</a:t>
            </a:r>
            <a:endParaRPr lang="en-US" sz="20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a:t>
            </a:r>
            <a:r>
              <a:rPr lang="en-US" altLang="ko-KR" sz="4400" b="1" dirty="0" smtClean="0">
                <a:effectLst/>
              </a:rPr>
              <a:t>4a</a:t>
            </a:r>
            <a:endParaRPr lang="ko-KR" altLang="en-US" sz="4400" b="1" dirty="0">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28" y="1379374"/>
            <a:ext cx="5242369" cy="3495230"/>
          </a:xfrm>
          <a:prstGeom prst="rect">
            <a:avLst/>
          </a:prstGeom>
        </p:spPr>
      </p:pic>
    </p:spTree>
    <p:extLst>
      <p:ext uri="{BB962C8B-B14F-4D97-AF65-F5344CB8AC3E}">
        <p14:creationId xmlns:p14="http://schemas.microsoft.com/office/powerpoint/2010/main" val="2251151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F7CD60F-31E5-47BD-825E-DF5FFB019C06}"/>
              </a:ext>
            </a:extLst>
          </p:cNvPr>
          <p:cNvSpPr txBox="1"/>
          <p:nvPr/>
        </p:nvSpPr>
        <p:spPr>
          <a:xfrm>
            <a:off x="418744" y="1581003"/>
            <a:ext cx="6101697" cy="2554545"/>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800" dirty="0" smtClean="0">
                <a:effectLst>
                  <a:outerShdw blurRad="38100" dist="38100" dir="2700000" algn="tl">
                    <a:srgbClr val="000000">
                      <a:alpha val="43137"/>
                    </a:srgbClr>
                  </a:outerShdw>
                </a:effectLst>
              </a:rPr>
              <a:t>Natural </a:t>
            </a:r>
            <a:r>
              <a:rPr lang="en-US" sz="2800" dirty="0">
                <a:effectLst>
                  <a:outerShdw blurRad="38100" dist="38100" dir="2700000" algn="tl">
                    <a:srgbClr val="000000">
                      <a:alpha val="43137"/>
                    </a:srgbClr>
                  </a:outerShdw>
                </a:effectLst>
              </a:rPr>
              <a:t>Fire </a:t>
            </a:r>
            <a:r>
              <a:rPr lang="en-US" sz="2800" dirty="0" smtClean="0">
                <a:effectLst>
                  <a:outerShdw blurRad="38100" dist="38100" dir="2700000" algn="tl">
                    <a:srgbClr val="000000">
                      <a:alpha val="43137"/>
                    </a:srgbClr>
                  </a:outerShdw>
                </a:effectLst>
              </a:rPr>
              <a:t>Cause</a:t>
            </a:r>
            <a:endParaRPr lang="en-US" sz="2800" dirty="0">
              <a:effectLst>
                <a:outerShdw blurRad="38100" dist="38100" dir="2700000" algn="tl">
                  <a:srgbClr val="000000">
                    <a:alpha val="43137"/>
                  </a:srgbClr>
                </a:outerShdw>
              </a:effectLst>
            </a:endParaRPr>
          </a:p>
          <a:p>
            <a:pPr marL="342900" lvl="1" indent="-342900">
              <a:buFont typeface="+mj-lt"/>
              <a:buAutoNum type="alphaLcPeriod"/>
            </a:pPr>
            <a:r>
              <a:rPr lang="en-US" sz="2400" dirty="0" smtClean="0">
                <a:solidFill>
                  <a:schemeClr val="bg1"/>
                </a:solidFill>
                <a:effectLst>
                  <a:outerShdw blurRad="38100" dist="38100" dir="2700000" algn="tl">
                    <a:srgbClr val="000000">
                      <a:alpha val="43137"/>
                    </a:srgbClr>
                  </a:outerShdw>
                </a:effectLst>
              </a:rPr>
              <a:t>When </a:t>
            </a:r>
            <a:r>
              <a:rPr lang="en-US" sz="2400" dirty="0">
                <a:solidFill>
                  <a:schemeClr val="bg1"/>
                </a:solidFill>
                <a:effectLst>
                  <a:outerShdw blurRad="38100" dist="38100" dir="2700000" algn="tl">
                    <a:srgbClr val="000000">
                      <a:alpha val="43137"/>
                    </a:srgbClr>
                  </a:outerShdw>
                </a:effectLst>
              </a:rPr>
              <a:t>fire </a:t>
            </a:r>
            <a:r>
              <a:rPr lang="en-US" sz="2400" dirty="0" smtClean="0">
                <a:solidFill>
                  <a:schemeClr val="bg1"/>
                </a:solidFill>
                <a:effectLst>
                  <a:outerShdw blurRad="38100" dist="38100" dir="2700000" algn="tl">
                    <a:srgbClr val="000000">
                      <a:alpha val="43137"/>
                    </a:srgbClr>
                  </a:outerShdw>
                </a:effectLst>
              </a:rPr>
              <a:t>ignites without human intervention</a:t>
            </a:r>
          </a:p>
          <a:p>
            <a:pPr marL="342900" lvl="1" indent="-342900">
              <a:buFont typeface="+mj-lt"/>
              <a:buAutoNum type="alphaLcPeriod"/>
            </a:pPr>
            <a:r>
              <a:rPr lang="en-US" sz="2400" dirty="0" smtClean="0">
                <a:solidFill>
                  <a:schemeClr val="bg1"/>
                </a:solidFill>
                <a:effectLst>
                  <a:outerShdw blurRad="38100" dist="38100" dir="2700000" algn="tl">
                    <a:srgbClr val="000000">
                      <a:alpha val="43137"/>
                    </a:srgbClr>
                  </a:outerShdw>
                </a:effectLst>
              </a:rPr>
              <a:t>Includes </a:t>
            </a:r>
            <a:r>
              <a:rPr lang="en-US" sz="2400" dirty="0">
                <a:solidFill>
                  <a:schemeClr val="bg1"/>
                </a:solidFill>
                <a:effectLst>
                  <a:outerShdw blurRad="38100" dist="38100" dir="2700000" algn="tl">
                    <a:srgbClr val="000000">
                      <a:alpha val="43137"/>
                    </a:srgbClr>
                  </a:outerShdw>
                </a:effectLst>
              </a:rPr>
              <a:t>fires from:</a:t>
            </a:r>
          </a:p>
          <a:p>
            <a:pPr lvl="2" indent="-457200">
              <a:buFont typeface="+mj-lt"/>
              <a:buAutoNum type="arabicPeriod"/>
            </a:pPr>
            <a:r>
              <a:rPr lang="en-US" sz="2000" dirty="0" smtClean="0">
                <a:solidFill>
                  <a:schemeClr val="bg1"/>
                </a:solidFill>
                <a:effectLst>
                  <a:outerShdw blurRad="38100" dist="38100" dir="2700000" algn="tl">
                    <a:srgbClr val="000000">
                      <a:alpha val="43137"/>
                    </a:srgbClr>
                  </a:outerShdw>
                </a:effectLst>
              </a:rPr>
              <a:t>Lightning</a:t>
            </a:r>
            <a:endParaRPr lang="en-US" sz="2000" dirty="0">
              <a:solidFill>
                <a:schemeClr val="bg1"/>
              </a:solidFill>
              <a:effectLst>
                <a:outerShdw blurRad="38100" dist="38100" dir="2700000" algn="tl">
                  <a:srgbClr val="000000">
                    <a:alpha val="43137"/>
                  </a:srgbClr>
                </a:outerShdw>
              </a:effectLst>
            </a:endParaRPr>
          </a:p>
          <a:p>
            <a:pPr lvl="2" indent="-457200">
              <a:buFont typeface="+mj-lt"/>
              <a:buAutoNum type="arabicPeriod"/>
            </a:pPr>
            <a:r>
              <a:rPr lang="en-US" sz="2000" dirty="0" smtClean="0">
                <a:solidFill>
                  <a:schemeClr val="bg1"/>
                </a:solidFill>
                <a:effectLst>
                  <a:outerShdw blurRad="38100" dist="38100" dir="2700000" algn="tl">
                    <a:srgbClr val="000000">
                      <a:alpha val="43137"/>
                    </a:srgbClr>
                  </a:outerShdw>
                </a:effectLst>
              </a:rPr>
              <a:t>Wind</a:t>
            </a:r>
            <a:endParaRPr lang="en-US" sz="2000" dirty="0">
              <a:solidFill>
                <a:schemeClr val="bg1"/>
              </a:solidFill>
              <a:effectLst>
                <a:outerShdw blurRad="38100" dist="38100" dir="2700000" algn="tl">
                  <a:srgbClr val="000000">
                    <a:alpha val="43137"/>
                  </a:srgbClr>
                </a:outerShdw>
              </a:effectLst>
            </a:endParaRPr>
          </a:p>
          <a:p>
            <a:pPr lvl="2" indent="-457200">
              <a:buFont typeface="+mj-lt"/>
              <a:buAutoNum type="arabicPeriod"/>
            </a:pPr>
            <a:r>
              <a:rPr lang="en-US" sz="2000" dirty="0" smtClean="0">
                <a:solidFill>
                  <a:schemeClr val="bg1"/>
                </a:solidFill>
                <a:effectLst>
                  <a:outerShdw blurRad="38100" dist="38100" dir="2700000" algn="tl">
                    <a:srgbClr val="000000">
                      <a:alpha val="43137"/>
                    </a:srgbClr>
                  </a:outerShdw>
                </a:effectLst>
              </a:rPr>
              <a:t>Earthquakes </a:t>
            </a:r>
            <a:endParaRPr lang="en-US" sz="20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a:t>
            </a:r>
            <a:r>
              <a:rPr lang="en-US" altLang="ko-KR" sz="4400" b="1" dirty="0" smtClean="0">
                <a:effectLst/>
              </a:rPr>
              <a:t>4a</a:t>
            </a:r>
            <a:endParaRPr lang="ko-KR" altLang="en-US" sz="4400" b="1" dirty="0">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509" y="1581003"/>
            <a:ext cx="5840082" cy="3884064"/>
          </a:xfrm>
          <a:prstGeom prst="rect">
            <a:avLst/>
          </a:prstGeom>
        </p:spPr>
      </p:pic>
    </p:spTree>
    <p:extLst>
      <p:ext uri="{BB962C8B-B14F-4D97-AF65-F5344CB8AC3E}">
        <p14:creationId xmlns:p14="http://schemas.microsoft.com/office/powerpoint/2010/main" val="1520817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F7CD60F-31E5-47BD-825E-DF5FFB019C06}"/>
              </a:ext>
            </a:extLst>
          </p:cNvPr>
          <p:cNvSpPr txBox="1"/>
          <p:nvPr/>
        </p:nvSpPr>
        <p:spPr>
          <a:xfrm>
            <a:off x="307649" y="1220280"/>
            <a:ext cx="6101697" cy="2985433"/>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800" dirty="0" smtClean="0">
                <a:effectLst>
                  <a:outerShdw blurRad="38100" dist="38100" dir="2700000" algn="tl">
                    <a:srgbClr val="000000">
                      <a:alpha val="43137"/>
                    </a:srgbClr>
                  </a:outerShdw>
                </a:effectLst>
              </a:rPr>
              <a:t>Incendiary </a:t>
            </a:r>
            <a:r>
              <a:rPr lang="en-US" sz="2800" dirty="0">
                <a:effectLst>
                  <a:outerShdw blurRad="38100" dist="38100" dir="2700000" algn="tl">
                    <a:srgbClr val="000000">
                      <a:alpha val="43137"/>
                    </a:srgbClr>
                  </a:outerShdw>
                </a:effectLst>
              </a:rPr>
              <a:t>Fire </a:t>
            </a:r>
            <a:r>
              <a:rPr lang="en-US" sz="2800" dirty="0" smtClean="0">
                <a:effectLst>
                  <a:outerShdw blurRad="38100" dist="38100" dir="2700000" algn="tl">
                    <a:srgbClr val="000000">
                      <a:alpha val="43137"/>
                    </a:srgbClr>
                  </a:outerShdw>
                </a:effectLst>
              </a:rPr>
              <a:t>Cause</a:t>
            </a:r>
            <a:endParaRPr lang="en-US" sz="2800" dirty="0">
              <a:effectLst>
                <a:outerShdw blurRad="38100" dist="38100" dir="2700000" algn="tl">
                  <a:srgbClr val="000000">
                    <a:alpha val="43137"/>
                  </a:srgbClr>
                </a:outerShdw>
              </a:effectLst>
            </a:endParaRPr>
          </a:p>
          <a:p>
            <a:pPr marL="342900" lvl="1" indent="-342900">
              <a:buFont typeface="+mj-lt"/>
              <a:buAutoNum type="alphaLcPeriod"/>
            </a:pPr>
            <a:r>
              <a:rPr lang="en-US" sz="2400" dirty="0" smtClean="0">
                <a:solidFill>
                  <a:schemeClr val="bg1"/>
                </a:solidFill>
                <a:effectLst>
                  <a:outerShdw blurRad="38100" dist="38100" dir="2700000" algn="tl">
                    <a:srgbClr val="000000">
                      <a:alpha val="43137"/>
                    </a:srgbClr>
                  </a:outerShdw>
                </a:effectLst>
              </a:rPr>
              <a:t>When </a:t>
            </a:r>
            <a:r>
              <a:rPr lang="en-US" sz="2400" dirty="0">
                <a:solidFill>
                  <a:schemeClr val="bg1"/>
                </a:solidFill>
                <a:effectLst>
                  <a:outerShdw blurRad="38100" dist="38100" dir="2700000" algn="tl">
                    <a:srgbClr val="000000">
                      <a:alpha val="43137"/>
                    </a:srgbClr>
                  </a:outerShdw>
                </a:effectLst>
              </a:rPr>
              <a:t>fire results from deliberate acts</a:t>
            </a:r>
          </a:p>
          <a:p>
            <a:pPr lvl="2" indent="-457200">
              <a:buFont typeface="+mj-lt"/>
              <a:buAutoNum type="arabicPeriod"/>
            </a:pPr>
            <a:r>
              <a:rPr lang="en-US" sz="2000" dirty="0" smtClean="0">
                <a:solidFill>
                  <a:schemeClr val="bg1"/>
                </a:solidFill>
                <a:effectLst>
                  <a:outerShdw blurRad="38100" dist="38100" dir="2700000" algn="tl">
                    <a:srgbClr val="000000">
                      <a:alpha val="43137"/>
                    </a:srgbClr>
                  </a:outerShdw>
                </a:effectLst>
              </a:rPr>
              <a:t>The </a:t>
            </a:r>
            <a:r>
              <a:rPr lang="en-US" sz="2000" dirty="0">
                <a:solidFill>
                  <a:schemeClr val="bg1"/>
                </a:solidFill>
                <a:effectLst>
                  <a:outerShdw blurRad="38100" dist="38100" dir="2700000" algn="tl">
                    <a:srgbClr val="000000">
                      <a:alpha val="43137"/>
                    </a:srgbClr>
                  </a:outerShdw>
                </a:effectLst>
              </a:rPr>
              <a:t>person starting the fire knows he or </a:t>
            </a:r>
            <a:r>
              <a:rPr lang="en-US" sz="2000" dirty="0" smtClean="0">
                <a:solidFill>
                  <a:schemeClr val="bg1"/>
                </a:solidFill>
                <a:effectLst>
                  <a:outerShdw blurRad="38100" dist="38100" dir="2700000" algn="tl">
                    <a:srgbClr val="000000">
                      <a:alpha val="43137"/>
                    </a:srgbClr>
                  </a:outerShdw>
                </a:effectLst>
              </a:rPr>
              <a:t>she should </a:t>
            </a:r>
            <a:r>
              <a:rPr lang="en-US" sz="2000" dirty="0">
                <a:solidFill>
                  <a:schemeClr val="bg1"/>
                </a:solidFill>
                <a:effectLst>
                  <a:outerShdw blurRad="38100" dist="38100" dir="2700000" algn="tl">
                    <a:srgbClr val="000000">
                      <a:alpha val="43137"/>
                    </a:srgbClr>
                  </a:outerShdw>
                </a:effectLst>
              </a:rPr>
              <a:t>not.</a:t>
            </a:r>
          </a:p>
          <a:p>
            <a:pPr marL="342900" lvl="1" indent="-342900">
              <a:buFont typeface="+mj-lt"/>
              <a:buAutoNum type="alphaLcPeriod"/>
            </a:pPr>
            <a:r>
              <a:rPr lang="en-US" sz="2400" dirty="0" smtClean="0">
                <a:solidFill>
                  <a:schemeClr val="bg1"/>
                </a:solidFill>
                <a:effectLst>
                  <a:outerShdw blurRad="38100" dist="38100" dir="2700000" algn="tl">
                    <a:srgbClr val="000000">
                      <a:alpha val="43137"/>
                    </a:srgbClr>
                  </a:outerShdw>
                </a:effectLst>
              </a:rPr>
              <a:t>Fires </a:t>
            </a:r>
            <a:r>
              <a:rPr lang="en-US" sz="2400" dirty="0">
                <a:solidFill>
                  <a:schemeClr val="bg1"/>
                </a:solidFill>
                <a:effectLst>
                  <a:outerShdw blurRad="38100" dist="38100" dir="2700000" algn="tl">
                    <a:srgbClr val="000000">
                      <a:alpha val="43137"/>
                    </a:srgbClr>
                  </a:outerShdw>
                </a:effectLst>
              </a:rPr>
              <a:t>resulting from reckless or negligent </a:t>
            </a:r>
            <a:r>
              <a:rPr lang="en-US" sz="2400" dirty="0" smtClean="0">
                <a:solidFill>
                  <a:schemeClr val="bg1"/>
                </a:solidFill>
                <a:effectLst>
                  <a:outerShdw blurRad="38100" dist="38100" dir="2700000" algn="tl">
                    <a:srgbClr val="000000">
                      <a:alpha val="43137"/>
                    </a:srgbClr>
                  </a:outerShdw>
                </a:effectLst>
              </a:rPr>
              <a:t>acts may </a:t>
            </a:r>
            <a:r>
              <a:rPr lang="en-US" sz="2400" dirty="0">
                <a:solidFill>
                  <a:schemeClr val="bg1"/>
                </a:solidFill>
                <a:effectLst>
                  <a:outerShdw blurRad="38100" dist="38100" dir="2700000" algn="tl">
                    <a:srgbClr val="000000">
                      <a:alpha val="43137"/>
                    </a:srgbClr>
                  </a:outerShdw>
                </a:effectLst>
              </a:rPr>
              <a:t>be included.</a:t>
            </a:r>
          </a:p>
          <a:p>
            <a:pPr marL="342900" lvl="1" indent="-342900">
              <a:buFont typeface="+mj-lt"/>
              <a:buAutoNum type="alphaLcPeriod"/>
            </a:pPr>
            <a:r>
              <a:rPr lang="en-US" sz="2400" dirty="0" smtClean="0">
                <a:solidFill>
                  <a:schemeClr val="bg1"/>
                </a:solidFill>
                <a:effectLst>
                  <a:outerShdw blurRad="38100" dist="38100" dir="2700000" algn="tl">
                    <a:srgbClr val="000000">
                      <a:alpha val="43137"/>
                    </a:srgbClr>
                  </a:outerShdw>
                </a:effectLst>
              </a:rPr>
              <a:t>Mindset </a:t>
            </a:r>
            <a:r>
              <a:rPr lang="en-US" sz="2400" dirty="0">
                <a:solidFill>
                  <a:schemeClr val="bg1"/>
                </a:solidFill>
                <a:effectLst>
                  <a:outerShdw blurRad="38100" dist="38100" dir="2700000" algn="tl">
                    <a:srgbClr val="000000">
                      <a:alpha val="43137"/>
                    </a:srgbClr>
                  </a:outerShdw>
                </a:effectLst>
              </a:rPr>
              <a:t>or mental state (intent) of fire </a:t>
            </a:r>
            <a:r>
              <a:rPr lang="en-US" sz="2400" dirty="0" smtClean="0">
                <a:solidFill>
                  <a:schemeClr val="bg1"/>
                </a:solidFill>
                <a:effectLst>
                  <a:outerShdw blurRad="38100" dist="38100" dir="2700000" algn="tl">
                    <a:srgbClr val="000000">
                      <a:alpha val="43137"/>
                    </a:srgbClr>
                  </a:outerShdw>
                </a:effectLst>
              </a:rPr>
              <a:t>setter is </a:t>
            </a:r>
            <a:r>
              <a:rPr lang="en-US" sz="2400" dirty="0">
                <a:solidFill>
                  <a:schemeClr val="bg1"/>
                </a:solidFill>
                <a:effectLst>
                  <a:outerShdw blurRad="38100" dist="38100" dir="2700000" algn="tl">
                    <a:srgbClr val="000000">
                      <a:alpha val="43137"/>
                    </a:srgbClr>
                  </a:outerShdw>
                </a:effectLst>
              </a:rPr>
              <a:t>key element of this classification</a:t>
            </a:r>
            <a:endParaRPr lang="en-US" sz="20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a:t>
            </a:r>
            <a:r>
              <a:rPr lang="en-US" altLang="ko-KR" sz="4400" b="1" dirty="0" smtClean="0">
                <a:effectLst/>
              </a:rPr>
              <a:t>4a</a:t>
            </a:r>
            <a:endParaRPr lang="ko-KR" altLang="en-US" sz="4400" b="1" dirty="0">
              <a:effectLst/>
            </a:endParaRPr>
          </a:p>
        </p:txBody>
      </p:sp>
      <p:pic>
        <p:nvPicPr>
          <p:cNvPr id="6" name="Picture 5"/>
          <p:cNvPicPr>
            <a:picLocks noChangeAspect="1"/>
          </p:cNvPicPr>
          <p:nvPr/>
        </p:nvPicPr>
        <p:blipFill>
          <a:blip r:embed="rId2"/>
          <a:stretch>
            <a:fillRect/>
          </a:stretch>
        </p:blipFill>
        <p:spPr>
          <a:xfrm>
            <a:off x="6580565" y="1220280"/>
            <a:ext cx="5304251" cy="2985433"/>
          </a:xfrm>
          <a:prstGeom prst="rect">
            <a:avLst/>
          </a:prstGeom>
        </p:spPr>
      </p:pic>
    </p:spTree>
    <p:extLst>
      <p:ext uri="{BB962C8B-B14F-4D97-AF65-F5344CB8AC3E}">
        <p14:creationId xmlns:p14="http://schemas.microsoft.com/office/powerpoint/2010/main" val="853196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F7CD60F-31E5-47BD-825E-DF5FFB019C06}"/>
              </a:ext>
            </a:extLst>
          </p:cNvPr>
          <p:cNvSpPr txBox="1"/>
          <p:nvPr/>
        </p:nvSpPr>
        <p:spPr>
          <a:xfrm>
            <a:off x="418744" y="1796446"/>
            <a:ext cx="6101697" cy="2123658"/>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800" dirty="0" smtClean="0">
                <a:effectLst>
                  <a:outerShdw blurRad="38100" dist="38100" dir="2700000" algn="tl">
                    <a:srgbClr val="000000">
                      <a:alpha val="43137"/>
                    </a:srgbClr>
                  </a:outerShdw>
                </a:effectLst>
              </a:rPr>
              <a:t>Undetermined </a:t>
            </a:r>
            <a:r>
              <a:rPr lang="en-US" sz="2800" dirty="0">
                <a:effectLst>
                  <a:outerShdw blurRad="38100" dist="38100" dir="2700000" algn="tl">
                    <a:srgbClr val="000000">
                      <a:alpha val="43137"/>
                    </a:srgbClr>
                  </a:outerShdw>
                </a:effectLst>
              </a:rPr>
              <a:t>Fire </a:t>
            </a:r>
            <a:r>
              <a:rPr lang="en-US" sz="2800" dirty="0" smtClean="0">
                <a:effectLst>
                  <a:outerShdw blurRad="38100" dist="38100" dir="2700000" algn="tl">
                    <a:srgbClr val="000000">
                      <a:alpha val="43137"/>
                    </a:srgbClr>
                  </a:outerShdw>
                </a:effectLst>
              </a:rPr>
              <a:t>Cause</a:t>
            </a:r>
            <a:endParaRPr lang="en-US" sz="2800" dirty="0">
              <a:effectLst>
                <a:outerShdw blurRad="38100" dist="38100" dir="2700000" algn="tl">
                  <a:srgbClr val="000000">
                    <a:alpha val="43137"/>
                  </a:srgbClr>
                </a:outerShdw>
              </a:effectLst>
            </a:endParaRPr>
          </a:p>
          <a:p>
            <a:pPr marL="342900" lvl="1" indent="-342900">
              <a:buFont typeface="+mj-lt"/>
              <a:buAutoNum type="alphaLcPeriod"/>
            </a:pPr>
            <a:r>
              <a:rPr lang="en-US" sz="2400" dirty="0" smtClean="0">
                <a:solidFill>
                  <a:schemeClr val="bg1"/>
                </a:solidFill>
                <a:effectLst>
                  <a:outerShdw blurRad="38100" dist="38100" dir="2700000" algn="tl">
                    <a:srgbClr val="000000">
                      <a:alpha val="43137"/>
                    </a:srgbClr>
                  </a:outerShdw>
                </a:effectLst>
              </a:rPr>
              <a:t>Appropriate </a:t>
            </a:r>
            <a:r>
              <a:rPr lang="en-US" sz="2400" dirty="0">
                <a:solidFill>
                  <a:schemeClr val="bg1"/>
                </a:solidFill>
                <a:effectLst>
                  <a:outerShdw blurRad="38100" dist="38100" dir="2700000" algn="tl">
                    <a:srgbClr val="000000">
                      <a:alpha val="43137"/>
                    </a:srgbClr>
                  </a:outerShdw>
                </a:effectLst>
              </a:rPr>
              <a:t>category for:</a:t>
            </a:r>
          </a:p>
          <a:p>
            <a:pPr marL="800100" lvl="2"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Fire </a:t>
            </a:r>
            <a:r>
              <a:rPr lang="en-US" sz="2000" dirty="0">
                <a:solidFill>
                  <a:schemeClr val="bg1"/>
                </a:solidFill>
                <a:effectLst>
                  <a:outerShdw blurRad="38100" dist="38100" dir="2700000" algn="tl">
                    <a:srgbClr val="000000">
                      <a:alpha val="43137"/>
                    </a:srgbClr>
                  </a:outerShdw>
                </a:effectLst>
              </a:rPr>
              <a:t>not yet </a:t>
            </a:r>
            <a:r>
              <a:rPr lang="en-US" sz="2000" dirty="0" smtClean="0">
                <a:solidFill>
                  <a:schemeClr val="bg1"/>
                </a:solidFill>
                <a:effectLst>
                  <a:outerShdw blurRad="38100" dist="38100" dir="2700000" algn="tl">
                    <a:srgbClr val="000000">
                      <a:alpha val="43137"/>
                    </a:srgbClr>
                  </a:outerShdw>
                </a:effectLst>
              </a:rPr>
              <a:t>investigated.</a:t>
            </a:r>
            <a:endParaRPr lang="en-US" sz="2000" dirty="0">
              <a:solidFill>
                <a:schemeClr val="bg1"/>
              </a:solidFill>
              <a:effectLst>
                <a:outerShdw blurRad="38100" dist="38100" dir="2700000" algn="tl">
                  <a:srgbClr val="000000">
                    <a:alpha val="43137"/>
                  </a:srgbClr>
                </a:outerShdw>
              </a:effectLst>
            </a:endParaRPr>
          </a:p>
          <a:p>
            <a:pPr marL="800100" lvl="2"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Fire </a:t>
            </a:r>
            <a:r>
              <a:rPr lang="en-US" sz="2000" dirty="0">
                <a:solidFill>
                  <a:schemeClr val="bg1"/>
                </a:solidFill>
                <a:effectLst>
                  <a:outerShdw blurRad="38100" dist="38100" dir="2700000" algn="tl">
                    <a:srgbClr val="000000">
                      <a:alpha val="43137"/>
                    </a:srgbClr>
                  </a:outerShdw>
                </a:effectLst>
              </a:rPr>
              <a:t>under </a:t>
            </a:r>
            <a:r>
              <a:rPr lang="en-US" sz="2000" dirty="0" smtClean="0">
                <a:solidFill>
                  <a:schemeClr val="bg1"/>
                </a:solidFill>
                <a:effectLst>
                  <a:outerShdw blurRad="38100" dist="38100" dir="2700000" algn="tl">
                    <a:srgbClr val="000000">
                      <a:alpha val="43137"/>
                    </a:srgbClr>
                  </a:outerShdw>
                </a:effectLst>
              </a:rPr>
              <a:t>investigation.</a:t>
            </a:r>
            <a:endParaRPr lang="en-US" sz="2000" dirty="0">
              <a:solidFill>
                <a:schemeClr val="bg1"/>
              </a:solidFill>
              <a:effectLst>
                <a:outerShdw blurRad="38100" dist="38100" dir="2700000" algn="tl">
                  <a:srgbClr val="000000">
                    <a:alpha val="43137"/>
                  </a:srgbClr>
                </a:outerShdw>
              </a:effectLst>
            </a:endParaRPr>
          </a:p>
          <a:p>
            <a:pPr marL="800100" lvl="2"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Investigated </a:t>
            </a:r>
            <a:r>
              <a:rPr lang="en-US" sz="2000" dirty="0">
                <a:solidFill>
                  <a:schemeClr val="bg1"/>
                </a:solidFill>
                <a:effectLst>
                  <a:outerShdw blurRad="38100" dist="38100" dir="2700000" algn="tl">
                    <a:srgbClr val="000000">
                      <a:alpha val="43137"/>
                    </a:srgbClr>
                  </a:outerShdw>
                </a:effectLst>
              </a:rPr>
              <a:t>fire whose cause is not proven to </a:t>
            </a:r>
            <a:r>
              <a:rPr lang="en-US" sz="2000" dirty="0" smtClean="0">
                <a:solidFill>
                  <a:schemeClr val="bg1"/>
                </a:solidFill>
                <a:effectLst>
                  <a:outerShdw blurRad="38100" dist="38100" dir="2700000" algn="tl">
                    <a:srgbClr val="000000">
                      <a:alpha val="43137"/>
                    </a:srgbClr>
                  </a:outerShdw>
                </a:effectLst>
              </a:rPr>
              <a:t>an acceptable </a:t>
            </a:r>
            <a:r>
              <a:rPr lang="en-US" sz="2000" dirty="0">
                <a:solidFill>
                  <a:schemeClr val="bg1"/>
                </a:solidFill>
                <a:effectLst>
                  <a:outerShdw blurRad="38100" dist="38100" dir="2700000" algn="tl">
                    <a:srgbClr val="000000">
                      <a:alpha val="43137"/>
                    </a:srgbClr>
                  </a:outerShdw>
                </a:effectLst>
              </a:rPr>
              <a:t>level of </a:t>
            </a:r>
            <a:r>
              <a:rPr lang="en-US" sz="2000" dirty="0" smtClean="0">
                <a:solidFill>
                  <a:schemeClr val="bg1"/>
                </a:solidFill>
                <a:effectLst>
                  <a:outerShdw blurRad="38100" dist="38100" dir="2700000" algn="tl">
                    <a:srgbClr val="000000">
                      <a:alpha val="43137"/>
                    </a:srgbClr>
                  </a:outerShdw>
                </a:effectLst>
              </a:rPr>
              <a:t>certainty.</a:t>
            </a:r>
            <a:endParaRPr lang="en-US" sz="20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a:t>
            </a:r>
            <a:r>
              <a:rPr lang="en-US" altLang="ko-KR" sz="4400" b="1" dirty="0" smtClean="0">
                <a:effectLst/>
              </a:rPr>
              <a:t>4a</a:t>
            </a:r>
            <a:endParaRPr lang="ko-KR" altLang="en-US" sz="4400" b="1" dirty="0">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7242" y="1796446"/>
            <a:ext cx="5222926" cy="2937896"/>
          </a:xfrm>
          <a:prstGeom prst="rect">
            <a:avLst/>
          </a:prstGeom>
        </p:spPr>
      </p:pic>
    </p:spTree>
    <p:extLst>
      <p:ext uri="{BB962C8B-B14F-4D97-AF65-F5344CB8AC3E}">
        <p14:creationId xmlns:p14="http://schemas.microsoft.com/office/powerpoint/2010/main" val="1319026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a:t>
            </a:r>
            <a:r>
              <a:rPr lang="en-US" altLang="ko-KR" sz="4400" b="1" dirty="0" smtClean="0">
                <a:effectLst/>
              </a:rPr>
              <a:t>4b</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5291668" y="1277039"/>
            <a:ext cx="6697132" cy="4401205"/>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285750" indent="-285750">
              <a:buFont typeface="Arial" panose="020B0604020202020204" pitchFamily="34" charset="0"/>
              <a:buChar char="•"/>
            </a:pPr>
            <a:r>
              <a:rPr lang="en-US" sz="2000" dirty="0" smtClean="0">
                <a:effectLst/>
              </a:rPr>
              <a:t>Arson is the crime of purposely setting a fire for wrongdoing.</a:t>
            </a:r>
          </a:p>
          <a:p>
            <a:pPr marL="285750" indent="-285750">
              <a:buFont typeface="Arial" panose="020B0604020202020204" pitchFamily="34" charset="0"/>
              <a:buChar char="•"/>
            </a:pPr>
            <a:r>
              <a:rPr lang="en-US" sz="2000" dirty="0" smtClean="0">
                <a:effectLst/>
              </a:rPr>
              <a:t>About one in four fires in the U.S. is caused by arson.</a:t>
            </a:r>
          </a:p>
          <a:p>
            <a:pPr marL="285750" indent="-285750">
              <a:buFont typeface="Arial" panose="020B0604020202020204" pitchFamily="34" charset="0"/>
              <a:buChar char="•"/>
            </a:pPr>
            <a:r>
              <a:rPr lang="en-US" sz="2000" dirty="0" smtClean="0">
                <a:effectLst/>
              </a:rPr>
              <a:t>Arson is the second leading cause of death by fire.</a:t>
            </a:r>
          </a:p>
          <a:p>
            <a:pPr marL="285750" indent="-285750">
              <a:buFont typeface="Arial" panose="020B0604020202020204" pitchFamily="34" charset="0"/>
              <a:buChar char="•"/>
            </a:pPr>
            <a:r>
              <a:rPr lang="en-US" sz="2000" dirty="0" smtClean="0">
                <a:effectLst/>
              </a:rPr>
              <a:t>Arson is a felony that is punishable with a lengthy jail sentence. If a fire set by an arsonist results in death, the arsonist is guilty of murder.</a:t>
            </a:r>
          </a:p>
          <a:p>
            <a:pPr marL="285750" indent="-285750">
              <a:buFont typeface="Arial" panose="020B0604020202020204" pitchFamily="34" charset="0"/>
              <a:buChar char="•"/>
            </a:pPr>
            <a:r>
              <a:rPr lang="en-US" sz="2000" dirty="0" smtClean="0">
                <a:effectLst/>
              </a:rPr>
              <a:t>Most arsonists are under the age of 20.</a:t>
            </a:r>
          </a:p>
          <a:p>
            <a:pPr marL="285750" indent="-285750">
              <a:buFont typeface="Arial" panose="020B0604020202020204" pitchFamily="34" charset="0"/>
              <a:buChar char="•"/>
            </a:pPr>
            <a:r>
              <a:rPr lang="en-US" sz="2000" dirty="0" smtClean="0">
                <a:effectLst/>
              </a:rPr>
              <a:t>Some youth start fires because they are bored or curious and do not respect or understand fire and the damage it can do.</a:t>
            </a:r>
          </a:p>
          <a:p>
            <a:pPr marL="285750" indent="-285750">
              <a:buFont typeface="Arial" panose="020B0604020202020204" pitchFamily="34" charset="0"/>
              <a:buChar char="•"/>
            </a:pPr>
            <a:r>
              <a:rPr lang="en-US" sz="2000" dirty="0" smtClean="0">
                <a:effectLst/>
              </a:rPr>
              <a:t>Others start fires because they are frustrated with some part of their lives and need counseling to address personal issues before they make their life worse.</a:t>
            </a:r>
            <a:endParaRPr lang="en-US" sz="2000" dirty="0">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522" y="900653"/>
            <a:ext cx="4493612" cy="269616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522" y="3596820"/>
            <a:ext cx="4493612" cy="2999486"/>
          </a:xfrm>
          <a:prstGeom prst="rect">
            <a:avLst/>
          </a:prstGeom>
        </p:spPr>
      </p:pic>
    </p:spTree>
    <p:extLst>
      <p:ext uri="{BB962C8B-B14F-4D97-AF65-F5344CB8AC3E}">
        <p14:creationId xmlns:p14="http://schemas.microsoft.com/office/powerpoint/2010/main" val="3608411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F7CD60F-31E5-47BD-825E-DF5FFB019C06}"/>
              </a:ext>
            </a:extLst>
          </p:cNvPr>
          <p:cNvSpPr txBox="1"/>
          <p:nvPr/>
        </p:nvSpPr>
        <p:spPr>
          <a:xfrm>
            <a:off x="914399" y="1502503"/>
            <a:ext cx="6127335" cy="3293209"/>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0" lvl="1"/>
            <a:r>
              <a:rPr lang="en-US" sz="2400" dirty="0" smtClean="0">
                <a:solidFill>
                  <a:schemeClr val="bg1"/>
                </a:solidFill>
                <a:effectLst>
                  <a:outerShdw blurRad="38100" dist="38100" dir="2700000" algn="tl">
                    <a:srgbClr val="000000">
                      <a:alpha val="43137"/>
                    </a:srgbClr>
                  </a:outerShdw>
                </a:effectLst>
              </a:rPr>
              <a:t>Social</a:t>
            </a:r>
            <a:r>
              <a:rPr lang="en-US" sz="2400" dirty="0">
                <a:solidFill>
                  <a:schemeClr val="bg1"/>
                </a:solidFill>
                <a:effectLst>
                  <a:outerShdw blurRad="38100" dist="38100" dir="2700000" algn="tl">
                    <a:srgbClr val="000000">
                      <a:alpha val="43137"/>
                    </a:srgbClr>
                  </a:outerShdw>
                </a:effectLst>
              </a:rPr>
              <a:t>, economic and environmental </a:t>
            </a:r>
            <a:r>
              <a:rPr lang="en-US" sz="2400" dirty="0" smtClean="0">
                <a:solidFill>
                  <a:schemeClr val="bg1"/>
                </a:solidFill>
                <a:effectLst>
                  <a:outerShdw blurRad="38100" dist="38100" dir="2700000" algn="tl">
                    <a:srgbClr val="000000">
                      <a:alpha val="43137"/>
                    </a:srgbClr>
                  </a:outerShdw>
                </a:effectLst>
              </a:rPr>
              <a:t>consequences of arson include:</a:t>
            </a: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Loss of lives</a:t>
            </a: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Destroys needed buildings</a:t>
            </a: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Increases </a:t>
            </a:r>
            <a:r>
              <a:rPr lang="en-US" sz="2000" dirty="0">
                <a:solidFill>
                  <a:schemeClr val="bg1"/>
                </a:solidFill>
                <a:effectLst>
                  <a:outerShdw blurRad="38100" dist="38100" dir="2700000" algn="tl">
                    <a:srgbClr val="000000">
                      <a:alpha val="43137"/>
                    </a:srgbClr>
                  </a:outerShdw>
                </a:effectLst>
              </a:rPr>
              <a:t>insurance </a:t>
            </a:r>
            <a:r>
              <a:rPr lang="en-US" sz="2000" dirty="0" smtClean="0">
                <a:solidFill>
                  <a:schemeClr val="bg1"/>
                </a:solidFill>
                <a:effectLst>
                  <a:outerShdw blurRad="38100" dist="38100" dir="2700000" algn="tl">
                    <a:srgbClr val="000000">
                      <a:alpha val="43137"/>
                    </a:srgbClr>
                  </a:outerShdw>
                </a:effectLst>
              </a:rPr>
              <a:t>premiums</a:t>
            </a: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Loss </a:t>
            </a:r>
            <a:r>
              <a:rPr lang="en-US" sz="2000" dirty="0">
                <a:solidFill>
                  <a:schemeClr val="bg1"/>
                </a:solidFill>
                <a:effectLst>
                  <a:outerShdw blurRad="38100" dist="38100" dir="2700000" algn="tl">
                    <a:srgbClr val="000000">
                      <a:alpha val="43137"/>
                    </a:srgbClr>
                  </a:outerShdw>
                </a:effectLst>
              </a:rPr>
              <a:t>of business </a:t>
            </a:r>
            <a:r>
              <a:rPr lang="en-US" sz="2000" dirty="0" smtClean="0">
                <a:solidFill>
                  <a:schemeClr val="bg1"/>
                </a:solidFill>
                <a:effectLst>
                  <a:outerShdw blurRad="38100" dist="38100" dir="2700000" algn="tl">
                    <a:srgbClr val="000000">
                      <a:alpha val="43137"/>
                    </a:srgbClr>
                  </a:outerShdw>
                </a:effectLst>
              </a:rPr>
              <a:t>revenue</a:t>
            </a: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Decrease </a:t>
            </a:r>
            <a:r>
              <a:rPr lang="en-US" sz="2000" dirty="0">
                <a:solidFill>
                  <a:schemeClr val="bg1"/>
                </a:solidFill>
                <a:effectLst>
                  <a:outerShdw blurRad="38100" dist="38100" dir="2700000" algn="tl">
                    <a:srgbClr val="000000">
                      <a:alpha val="43137"/>
                    </a:srgbClr>
                  </a:outerShdw>
                </a:effectLst>
              </a:rPr>
              <a:t>in property </a:t>
            </a:r>
            <a:r>
              <a:rPr lang="en-US" sz="2000" dirty="0" smtClean="0">
                <a:solidFill>
                  <a:schemeClr val="bg1"/>
                </a:solidFill>
                <a:effectLst>
                  <a:outerShdw blurRad="38100" dist="38100" dir="2700000" algn="tl">
                    <a:srgbClr val="000000">
                      <a:alpha val="43137"/>
                    </a:srgbClr>
                  </a:outerShdw>
                </a:effectLst>
              </a:rPr>
              <a:t>values.</a:t>
            </a: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Damage to ecosystems</a:t>
            </a: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Increased soil erosion</a:t>
            </a: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Increased air pollution</a:t>
            </a:r>
          </a:p>
        </p:txBody>
      </p:sp>
      <p:sp>
        <p:nvSpPr>
          <p:cNvPr id="3" name="TextBox 2">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a:t>
            </a:r>
            <a:r>
              <a:rPr lang="en-US" altLang="ko-KR" sz="4400" b="1" dirty="0" smtClean="0">
                <a:effectLst/>
              </a:rPr>
              <a:t>4c</a:t>
            </a:r>
            <a:endParaRPr lang="ko-KR" altLang="en-US" sz="4400" b="1" dirty="0">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015" y="351787"/>
            <a:ext cx="4677156" cy="3026664"/>
          </a:xfrm>
          <a:prstGeom prst="rect">
            <a:avLst/>
          </a:prstGeom>
        </p:spPr>
      </p:pic>
      <p:pic>
        <p:nvPicPr>
          <p:cNvPr id="9" name="Picture 8"/>
          <p:cNvPicPr>
            <a:picLocks noChangeAspect="1"/>
          </p:cNvPicPr>
          <p:nvPr/>
        </p:nvPicPr>
        <p:blipFill>
          <a:blip r:embed="rId3"/>
          <a:stretch>
            <a:fillRect/>
          </a:stretch>
        </p:blipFill>
        <p:spPr>
          <a:xfrm>
            <a:off x="7227015" y="3445202"/>
            <a:ext cx="4677156" cy="2521809"/>
          </a:xfrm>
          <a:prstGeom prst="rect">
            <a:avLst/>
          </a:prstGeom>
        </p:spPr>
      </p:pic>
    </p:spTree>
    <p:extLst>
      <p:ext uri="{BB962C8B-B14F-4D97-AF65-F5344CB8AC3E}">
        <p14:creationId xmlns:p14="http://schemas.microsoft.com/office/powerpoint/2010/main" val="2067794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9924" y="1227438"/>
            <a:ext cx="6400800" cy="3539430"/>
          </a:xfrm>
          <a:prstGeom prst="rect">
            <a:avLst/>
          </a:prstGeom>
          <a:noFill/>
        </p:spPr>
        <p:txBody>
          <a:bodyPr wrap="square" rtlCol="0">
            <a:spAutoFit/>
          </a:bodyPr>
          <a:lstStyle/>
          <a:p>
            <a:pPr marL="457200" indent="-457200">
              <a:buFont typeface="+mj-lt"/>
              <a:buAutoNum type="arabicPeriod" startAt="4"/>
            </a:pPr>
            <a:r>
              <a:rPr lang="en-US" sz="2400" dirty="0" smtClean="0">
                <a:effectLst>
                  <a:outerShdw blurRad="38100" dist="38100" dir="2700000" algn="tl">
                    <a:srgbClr val="000000">
                      <a:alpha val="43137"/>
                    </a:srgbClr>
                  </a:outerShdw>
                </a:effectLst>
              </a:rPr>
              <a:t>Do the following:</a:t>
            </a:r>
          </a:p>
          <a:p>
            <a:pPr marL="800100" lvl="1" indent="-342900">
              <a:buFont typeface="+mj-lt"/>
              <a:buAutoNum type="alphaLcPeriod"/>
            </a:pPr>
            <a:r>
              <a:rPr lang="en-US" sz="2000" dirty="0" smtClean="0">
                <a:effectLst>
                  <a:outerShdw blurRad="38100" dist="38100" dir="2700000" algn="tl">
                    <a:srgbClr val="000000">
                      <a:alpha val="43137"/>
                    </a:srgbClr>
                  </a:outerShdw>
                </a:effectLst>
              </a:rPr>
              <a:t>Explain </a:t>
            </a:r>
            <a:r>
              <a:rPr lang="en-US" sz="2000" dirty="0">
                <a:effectLst>
                  <a:outerShdw blurRad="38100" dist="38100" dir="2700000" algn="tl">
                    <a:srgbClr val="000000">
                      <a:alpha val="43137"/>
                    </a:srgbClr>
                  </a:outerShdw>
                </a:effectLst>
              </a:rPr>
              <a:t>the four classifications of fire origin (accidental, natural, incendiary, or undetermined) and give an example of each. </a:t>
            </a:r>
          </a:p>
          <a:p>
            <a:pPr marL="800100" lvl="1" indent="-342900">
              <a:buFont typeface="+mj-lt"/>
              <a:buAutoNum type="alphaLcPeriod"/>
            </a:pPr>
            <a:r>
              <a:rPr lang="en-US" sz="2000" dirty="0" smtClean="0">
                <a:effectLst>
                  <a:outerShdw blurRad="38100" dist="38100" dir="2700000" algn="tl">
                    <a:srgbClr val="000000">
                      <a:alpha val="43137"/>
                    </a:srgbClr>
                  </a:outerShdw>
                </a:effectLst>
              </a:rPr>
              <a:t>Describe </a:t>
            </a:r>
            <a:r>
              <a:rPr lang="en-US" sz="2000" dirty="0">
                <a:effectLst>
                  <a:outerShdw blurRad="38100" dist="38100" dir="2700000" algn="tl">
                    <a:srgbClr val="000000">
                      <a:alpha val="43137"/>
                    </a:srgbClr>
                  </a:outerShdw>
                </a:effectLst>
              </a:rPr>
              <a:t>how a fire classified as incendiary might lead to criminal prosecution of a person charged with arson. </a:t>
            </a:r>
          </a:p>
          <a:p>
            <a:pPr marL="800100" lvl="1" indent="-342900">
              <a:buFont typeface="+mj-lt"/>
              <a:buAutoNum type="alphaLcPeriod"/>
            </a:pPr>
            <a:r>
              <a:rPr lang="en-US" sz="2000" dirty="0" smtClean="0">
                <a:effectLst>
                  <a:outerShdw blurRad="38100" dist="38100" dir="2700000" algn="tl">
                    <a:srgbClr val="000000">
                      <a:alpha val="43137"/>
                    </a:srgbClr>
                  </a:outerShdw>
                </a:effectLst>
              </a:rPr>
              <a:t>Explain </a:t>
            </a:r>
            <a:r>
              <a:rPr lang="en-US" sz="2000" dirty="0">
                <a:effectLst>
                  <a:outerShdw blurRad="38100" dist="38100" dir="2700000" algn="tl">
                    <a:srgbClr val="000000">
                      <a:alpha val="43137"/>
                    </a:srgbClr>
                  </a:outerShdw>
                </a:effectLst>
              </a:rPr>
              <a:t>some of the social, economic and environmental consequences that result from incendiary fires that damage or destroy structures and wildlands. </a:t>
            </a:r>
            <a:r>
              <a:rPr lang="en-US" sz="2000" dirty="0" smtClean="0">
                <a:effectLst>
                  <a:outerShdw blurRad="38100" dist="38100" dir="2700000" algn="tl">
                    <a:srgbClr val="000000">
                      <a:alpha val="43137"/>
                    </a:srgbClr>
                  </a:outerShdw>
                </a:effectLst>
              </a:rPr>
              <a:t> </a:t>
            </a:r>
            <a:endParaRPr lang="en-US" sz="2000" dirty="0">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376187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5</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446456"/>
            <a:ext cx="6943477" cy="1015663"/>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000" dirty="0"/>
              <a:t>List the actions and common circumstances that cause seasonal and holiday-related fires. Explain how these fires can be prevented.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1491026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5</a:t>
            </a:r>
            <a:endParaRPr lang="ko-KR" altLang="en-US" sz="4400" b="1" dirty="0">
              <a:effectLst/>
            </a:endParaRPr>
          </a:p>
        </p:txBody>
      </p:sp>
      <p:pic>
        <p:nvPicPr>
          <p:cNvPr id="8" name="Picture 7"/>
          <p:cNvPicPr>
            <a:picLocks noChangeAspect="1"/>
          </p:cNvPicPr>
          <p:nvPr/>
        </p:nvPicPr>
        <p:blipFill>
          <a:blip r:embed="rId2"/>
          <a:stretch>
            <a:fillRect/>
          </a:stretch>
        </p:blipFill>
        <p:spPr>
          <a:xfrm>
            <a:off x="8661873" y="1041400"/>
            <a:ext cx="3213289" cy="4819933"/>
          </a:xfrm>
          <a:prstGeom prst="rect">
            <a:avLst/>
          </a:prstGeom>
        </p:spPr>
      </p:pic>
      <p:sp>
        <p:nvSpPr>
          <p:cNvPr id="4" name="TextBox 3"/>
          <p:cNvSpPr txBox="1"/>
          <p:nvPr/>
        </p:nvSpPr>
        <p:spPr>
          <a:xfrm>
            <a:off x="2429933" y="1041400"/>
            <a:ext cx="6087534" cy="4493538"/>
          </a:xfrm>
          <a:prstGeom prst="rect">
            <a:avLst/>
          </a:prstGeom>
          <a:noFill/>
        </p:spPr>
        <p:txBody>
          <a:bodyPr wrap="square" rtlCol="0">
            <a:spAutoFit/>
          </a:bodyPr>
          <a:lstStyle/>
          <a:p>
            <a:r>
              <a:rPr lang="en-US" sz="2400" b="1" dirty="0">
                <a:solidFill>
                  <a:schemeClr val="bg1"/>
                </a:solidFill>
              </a:rPr>
              <a:t>Seasonal and Holiday-Related Fires</a:t>
            </a:r>
          </a:p>
          <a:p>
            <a:pPr marL="342900" indent="-342900">
              <a:buFont typeface="+mj-lt"/>
              <a:buAutoNum type="arabicPeriod"/>
            </a:pPr>
            <a:endParaRPr lang="en-US" sz="1000" b="1" dirty="0">
              <a:solidFill>
                <a:schemeClr val="bg1"/>
              </a:solidFill>
            </a:endParaRPr>
          </a:p>
          <a:p>
            <a:pPr marL="342900" indent="-342900">
              <a:buFont typeface="+mj-lt"/>
              <a:buAutoNum type="arabicPeriod"/>
            </a:pPr>
            <a:r>
              <a:rPr lang="en-US" b="1" dirty="0">
                <a:solidFill>
                  <a:schemeClr val="bg1"/>
                </a:solidFill>
              </a:rPr>
              <a:t>Inspect electrical decorations for damage before use. </a:t>
            </a:r>
            <a:endParaRPr lang="en-US" dirty="0" smtClean="0">
              <a:solidFill>
                <a:schemeClr val="bg1"/>
              </a:solidFill>
            </a:endParaRPr>
          </a:p>
          <a:p>
            <a:pPr marL="800100" lvl="1" indent="-342900">
              <a:buFont typeface="+mj-lt"/>
              <a:buAutoNum type="alphaLcPeriod"/>
            </a:pPr>
            <a:r>
              <a:rPr lang="en-US" dirty="0" smtClean="0">
                <a:solidFill>
                  <a:schemeClr val="bg1"/>
                </a:solidFill>
              </a:rPr>
              <a:t>Cracked </a:t>
            </a:r>
            <a:r>
              <a:rPr lang="en-US" dirty="0">
                <a:solidFill>
                  <a:schemeClr val="bg1"/>
                </a:solidFill>
              </a:rPr>
              <a:t>or damaged sockets, loose or bare wires, and loose connections may cause a serious shock or start a fire.</a:t>
            </a:r>
          </a:p>
          <a:p>
            <a:pPr marL="342900" indent="-342900">
              <a:buFont typeface="+mj-lt"/>
              <a:buAutoNum type="arabicPeriod"/>
            </a:pPr>
            <a:r>
              <a:rPr lang="en-US" b="1" dirty="0">
                <a:solidFill>
                  <a:schemeClr val="bg1"/>
                </a:solidFill>
              </a:rPr>
              <a:t>Do not overload electrical outlets. </a:t>
            </a:r>
            <a:endParaRPr lang="en-US" b="1" dirty="0" smtClean="0">
              <a:solidFill>
                <a:schemeClr val="bg1"/>
              </a:solidFill>
            </a:endParaRPr>
          </a:p>
          <a:p>
            <a:pPr marL="800100" lvl="1" indent="-342900">
              <a:buFont typeface="+mj-lt"/>
              <a:buAutoNum type="alphaLcPeriod"/>
            </a:pPr>
            <a:r>
              <a:rPr lang="en-US" dirty="0" smtClean="0">
                <a:solidFill>
                  <a:schemeClr val="bg1"/>
                </a:solidFill>
              </a:rPr>
              <a:t>Overloaded </a:t>
            </a:r>
            <a:r>
              <a:rPr lang="en-US" dirty="0">
                <a:solidFill>
                  <a:schemeClr val="bg1"/>
                </a:solidFill>
              </a:rPr>
              <a:t>electrical outlets and faulty wires are a common cause of holiday fires. Avoid overloading outlets and plug only one high-wattage into each outlet at a time. </a:t>
            </a:r>
          </a:p>
          <a:p>
            <a:pPr marL="342900" indent="-342900">
              <a:buFont typeface="+mj-lt"/>
              <a:buAutoNum type="arabicPeriod"/>
            </a:pPr>
            <a:r>
              <a:rPr lang="en-US" b="1" dirty="0">
                <a:solidFill>
                  <a:schemeClr val="bg1"/>
                </a:solidFill>
              </a:rPr>
              <a:t>Never connect more than three strings of incandescent lights. </a:t>
            </a:r>
            <a:endParaRPr lang="en-US" dirty="0" smtClean="0">
              <a:solidFill>
                <a:schemeClr val="bg1"/>
              </a:solidFill>
            </a:endParaRPr>
          </a:p>
          <a:p>
            <a:pPr marL="800100" lvl="1" indent="-342900">
              <a:buFont typeface="+mj-lt"/>
              <a:buAutoNum type="alphaLcPeriod"/>
            </a:pPr>
            <a:r>
              <a:rPr lang="en-US" dirty="0" smtClean="0">
                <a:solidFill>
                  <a:schemeClr val="bg1"/>
                </a:solidFill>
              </a:rPr>
              <a:t>More </a:t>
            </a:r>
            <a:r>
              <a:rPr lang="en-US" dirty="0">
                <a:solidFill>
                  <a:schemeClr val="bg1"/>
                </a:solidFill>
              </a:rPr>
              <a:t>than three strands may not only blow a fuse, but can also cause a fire. </a:t>
            </a:r>
          </a:p>
        </p:txBody>
      </p:sp>
    </p:spTree>
    <p:extLst>
      <p:ext uri="{BB962C8B-B14F-4D97-AF65-F5344CB8AC3E}">
        <p14:creationId xmlns:p14="http://schemas.microsoft.com/office/powerpoint/2010/main" val="3035546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5</a:t>
            </a:r>
            <a:endParaRPr lang="ko-KR" altLang="en-US" sz="4400" b="1" dirty="0">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528" y="2204520"/>
            <a:ext cx="7655728" cy="4306347"/>
          </a:xfrm>
          <a:prstGeom prst="rect">
            <a:avLst/>
          </a:prstGeom>
        </p:spPr>
      </p:pic>
      <p:sp>
        <p:nvSpPr>
          <p:cNvPr id="6" name="TextBox 5"/>
          <p:cNvSpPr txBox="1"/>
          <p:nvPr/>
        </p:nvSpPr>
        <p:spPr>
          <a:xfrm>
            <a:off x="4495800" y="5630333"/>
            <a:ext cx="1710267" cy="461665"/>
          </a:xfrm>
          <a:prstGeom prst="rect">
            <a:avLst/>
          </a:prstGeom>
          <a:noFill/>
        </p:spPr>
        <p:txBody>
          <a:bodyPr wrap="square" rtlCol="0">
            <a:spAutoFit/>
          </a:bodyPr>
          <a:lstStyle/>
          <a:p>
            <a:pPr algn="ctr"/>
            <a:r>
              <a:rPr lang="en-US" sz="2400" b="1" dirty="0" smtClean="0">
                <a:solidFill>
                  <a:schemeClr val="bg1"/>
                </a:solidFill>
              </a:rPr>
              <a:t>Watered</a:t>
            </a:r>
            <a:endParaRPr lang="en-US" sz="2400" b="1" dirty="0">
              <a:solidFill>
                <a:schemeClr val="bg1"/>
              </a:solidFill>
            </a:endParaRPr>
          </a:p>
        </p:txBody>
      </p:sp>
      <p:sp>
        <p:nvSpPr>
          <p:cNvPr id="9" name="TextBox 8"/>
          <p:cNvSpPr txBox="1"/>
          <p:nvPr/>
        </p:nvSpPr>
        <p:spPr>
          <a:xfrm>
            <a:off x="7459133" y="5630333"/>
            <a:ext cx="1710267" cy="461665"/>
          </a:xfrm>
          <a:prstGeom prst="rect">
            <a:avLst/>
          </a:prstGeom>
          <a:noFill/>
        </p:spPr>
        <p:txBody>
          <a:bodyPr wrap="square" rtlCol="0">
            <a:spAutoFit/>
          </a:bodyPr>
          <a:lstStyle/>
          <a:p>
            <a:pPr algn="ctr"/>
            <a:r>
              <a:rPr lang="en-US" sz="2400" b="1" dirty="0" smtClean="0">
                <a:solidFill>
                  <a:schemeClr val="bg1"/>
                </a:solidFill>
              </a:rPr>
              <a:t>Dry</a:t>
            </a:r>
            <a:endParaRPr lang="en-US" sz="2400" b="1" dirty="0">
              <a:solidFill>
                <a:schemeClr val="bg1"/>
              </a:solidFill>
            </a:endParaRPr>
          </a:p>
        </p:txBody>
      </p:sp>
      <p:sp>
        <p:nvSpPr>
          <p:cNvPr id="4" name="TextBox 3"/>
          <p:cNvSpPr txBox="1"/>
          <p:nvPr/>
        </p:nvSpPr>
        <p:spPr>
          <a:xfrm>
            <a:off x="2429933" y="900653"/>
            <a:ext cx="6477000" cy="1169551"/>
          </a:xfrm>
          <a:prstGeom prst="rect">
            <a:avLst/>
          </a:prstGeom>
          <a:noFill/>
        </p:spPr>
        <p:txBody>
          <a:bodyPr wrap="square" rtlCol="0">
            <a:spAutoFit/>
          </a:bodyPr>
          <a:lstStyle/>
          <a:p>
            <a:r>
              <a:rPr lang="en-US" sz="2400" b="1" dirty="0">
                <a:solidFill>
                  <a:schemeClr val="bg1"/>
                </a:solidFill>
              </a:rPr>
              <a:t>Seasonal and Holiday-Related Fires</a:t>
            </a:r>
          </a:p>
          <a:p>
            <a:endParaRPr lang="en-US" sz="1000" b="1" dirty="0" smtClean="0">
              <a:solidFill>
                <a:schemeClr val="bg1"/>
              </a:solidFill>
            </a:endParaRPr>
          </a:p>
          <a:p>
            <a:pPr marL="342900" indent="-342900">
              <a:buFont typeface="+mj-lt"/>
              <a:buAutoNum type="arabicPeriod" startAt="4"/>
            </a:pPr>
            <a:r>
              <a:rPr lang="en-US" b="1" dirty="0" smtClean="0">
                <a:solidFill>
                  <a:schemeClr val="bg1"/>
                </a:solidFill>
              </a:rPr>
              <a:t>Keep </a:t>
            </a:r>
            <a:r>
              <a:rPr lang="en-US" b="1" dirty="0">
                <a:solidFill>
                  <a:schemeClr val="bg1"/>
                </a:solidFill>
              </a:rPr>
              <a:t>trees fresh by watering </a:t>
            </a:r>
            <a:r>
              <a:rPr lang="en-US" b="1" dirty="0" smtClean="0">
                <a:solidFill>
                  <a:schemeClr val="bg1"/>
                </a:solidFill>
              </a:rPr>
              <a:t>daily.</a:t>
            </a:r>
          </a:p>
          <a:p>
            <a:pPr marL="800100" lvl="1" indent="-342900">
              <a:buFont typeface="+mj-lt"/>
              <a:buAutoNum type="alphaLcPeriod"/>
            </a:pPr>
            <a:r>
              <a:rPr lang="en-US" dirty="0" smtClean="0">
                <a:solidFill>
                  <a:schemeClr val="bg1"/>
                </a:solidFill>
              </a:rPr>
              <a:t>Dry </a:t>
            </a:r>
            <a:r>
              <a:rPr lang="en-US" dirty="0">
                <a:solidFill>
                  <a:schemeClr val="bg1"/>
                </a:solidFill>
              </a:rPr>
              <a:t>trees are a serious fire hazard.</a:t>
            </a:r>
          </a:p>
        </p:txBody>
      </p:sp>
    </p:spTree>
    <p:extLst>
      <p:ext uri="{BB962C8B-B14F-4D97-AF65-F5344CB8AC3E}">
        <p14:creationId xmlns:p14="http://schemas.microsoft.com/office/powerpoint/2010/main" val="2752170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5</a:t>
            </a:r>
            <a:endParaRPr lang="ko-KR" altLang="en-US" sz="4400" b="1" dirty="0">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4907" y="1660702"/>
            <a:ext cx="4268999" cy="2809698"/>
          </a:xfrm>
          <a:prstGeom prst="rect">
            <a:avLst/>
          </a:prstGeom>
        </p:spPr>
      </p:pic>
      <p:sp>
        <p:nvSpPr>
          <p:cNvPr id="5" name="TextBox 4"/>
          <p:cNvSpPr txBox="1"/>
          <p:nvPr/>
        </p:nvSpPr>
        <p:spPr>
          <a:xfrm>
            <a:off x="2429933" y="1019186"/>
            <a:ext cx="5359400" cy="4739759"/>
          </a:xfrm>
          <a:prstGeom prst="rect">
            <a:avLst/>
          </a:prstGeom>
          <a:noFill/>
        </p:spPr>
        <p:txBody>
          <a:bodyPr wrap="square" rtlCol="0">
            <a:spAutoFit/>
          </a:bodyPr>
          <a:lstStyle/>
          <a:p>
            <a:r>
              <a:rPr lang="en-US" sz="2400" b="1" dirty="0">
                <a:solidFill>
                  <a:schemeClr val="bg1"/>
                </a:solidFill>
              </a:rPr>
              <a:t>Seasonal and Holiday-Related Fires</a:t>
            </a:r>
          </a:p>
          <a:p>
            <a:endParaRPr lang="en-US" sz="800" b="1" dirty="0">
              <a:solidFill>
                <a:schemeClr val="bg1"/>
              </a:solidFill>
            </a:endParaRPr>
          </a:p>
          <a:p>
            <a:pPr marL="342900" indent="-342900">
              <a:buFont typeface="+mj-lt"/>
              <a:buAutoNum type="arabicPeriod" startAt="5"/>
            </a:pPr>
            <a:r>
              <a:rPr lang="en-US" b="1" dirty="0" smtClean="0">
                <a:solidFill>
                  <a:schemeClr val="bg1"/>
                </a:solidFill>
              </a:rPr>
              <a:t>Use </a:t>
            </a:r>
            <a:r>
              <a:rPr lang="en-US" b="1" dirty="0">
                <a:solidFill>
                  <a:schemeClr val="bg1"/>
                </a:solidFill>
              </a:rPr>
              <a:t>battery-operated candles. </a:t>
            </a:r>
            <a:endParaRPr lang="en-US" b="1" dirty="0" smtClean="0">
              <a:solidFill>
                <a:schemeClr val="bg1"/>
              </a:solidFill>
            </a:endParaRPr>
          </a:p>
          <a:p>
            <a:pPr marL="800100" lvl="1" indent="-342900">
              <a:buFont typeface="+mj-lt"/>
              <a:buAutoNum type="alphaLcPeriod"/>
            </a:pPr>
            <a:r>
              <a:rPr lang="en-US" dirty="0" smtClean="0">
                <a:solidFill>
                  <a:schemeClr val="bg1"/>
                </a:solidFill>
              </a:rPr>
              <a:t>Candles </a:t>
            </a:r>
            <a:r>
              <a:rPr lang="en-US" dirty="0">
                <a:solidFill>
                  <a:schemeClr val="bg1"/>
                </a:solidFill>
              </a:rPr>
              <a:t>start almost half of home decoration fires (NFPA).</a:t>
            </a:r>
          </a:p>
          <a:p>
            <a:pPr marL="342900" indent="-342900">
              <a:buFont typeface="+mj-lt"/>
              <a:buAutoNum type="arabicPeriod" startAt="5"/>
            </a:pPr>
            <a:r>
              <a:rPr lang="en-US" b="1" dirty="0">
                <a:solidFill>
                  <a:schemeClr val="bg1"/>
                </a:solidFill>
              </a:rPr>
              <a:t>Keep combustibles at least three feet from heat sources. </a:t>
            </a:r>
            <a:endParaRPr lang="en-US" b="1" dirty="0" smtClean="0">
              <a:solidFill>
                <a:schemeClr val="bg1"/>
              </a:solidFill>
            </a:endParaRPr>
          </a:p>
          <a:p>
            <a:pPr marL="800100" lvl="1" indent="-342900">
              <a:buFont typeface="+mj-lt"/>
              <a:buAutoNum type="alphaLcPeriod"/>
            </a:pPr>
            <a:r>
              <a:rPr lang="en-US" dirty="0" smtClean="0">
                <a:solidFill>
                  <a:schemeClr val="bg1"/>
                </a:solidFill>
              </a:rPr>
              <a:t>A </a:t>
            </a:r>
            <a:r>
              <a:rPr lang="en-US" dirty="0">
                <a:solidFill>
                  <a:schemeClr val="bg1"/>
                </a:solidFill>
              </a:rPr>
              <a:t>heat sources that was too close to the decoration was a factor in half of home fires that began with decorations (NFPA).</a:t>
            </a:r>
          </a:p>
          <a:p>
            <a:pPr marL="342900" indent="-342900">
              <a:buFont typeface="+mj-lt"/>
              <a:buAutoNum type="arabicPeriod" startAt="5"/>
            </a:pPr>
            <a:r>
              <a:rPr lang="en-US" b="1" dirty="0">
                <a:solidFill>
                  <a:schemeClr val="bg1"/>
                </a:solidFill>
              </a:rPr>
              <a:t>Protect cords from damage. </a:t>
            </a:r>
            <a:endParaRPr lang="en-US" b="1" dirty="0" smtClean="0">
              <a:solidFill>
                <a:schemeClr val="bg1"/>
              </a:solidFill>
            </a:endParaRPr>
          </a:p>
          <a:p>
            <a:pPr marL="800100" lvl="1" indent="-342900">
              <a:buFont typeface="+mj-lt"/>
              <a:buAutoNum type="alphaLcPeriod"/>
            </a:pPr>
            <a:r>
              <a:rPr lang="en-US" dirty="0" smtClean="0">
                <a:solidFill>
                  <a:schemeClr val="bg1"/>
                </a:solidFill>
              </a:rPr>
              <a:t>To </a:t>
            </a:r>
            <a:r>
              <a:rPr lang="en-US" dirty="0">
                <a:solidFill>
                  <a:schemeClr val="bg1"/>
                </a:solidFill>
              </a:rPr>
              <a:t>avoid shock or fire hazards, cords should never be pinched by furniture, forced into small spaces such as doors and windows, placed under rugs, located near heat sources, or attached by nails or staples. </a:t>
            </a:r>
          </a:p>
        </p:txBody>
      </p:sp>
    </p:spTree>
    <p:extLst>
      <p:ext uri="{BB962C8B-B14F-4D97-AF65-F5344CB8AC3E}">
        <p14:creationId xmlns:p14="http://schemas.microsoft.com/office/powerpoint/2010/main" val="4081138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5</a:t>
            </a:r>
            <a:endParaRPr lang="ko-KR" altLang="en-US" sz="4400" b="1"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4777" y="1158240"/>
            <a:ext cx="3780809" cy="3780809"/>
          </a:xfrm>
          <a:prstGeom prst="rect">
            <a:avLst/>
          </a:prstGeom>
        </p:spPr>
      </p:pic>
      <p:sp>
        <p:nvSpPr>
          <p:cNvPr id="5" name="Rectangle 1"/>
          <p:cNvSpPr>
            <a:spLocks noChangeArrowheads="1"/>
          </p:cNvSpPr>
          <p:nvPr/>
        </p:nvSpPr>
        <p:spPr bwMode="auto">
          <a:xfrm>
            <a:off x="7992534" y="5077548"/>
            <a:ext cx="402529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bg1"/>
                </a:solidFill>
                <a:effectLst/>
                <a:latin typeface="Arial" panose="020B0604020202020204" pitchFamily="34" charset="0"/>
              </a:rPr>
              <a:t>UL Recognized Component Mark.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bg1"/>
                </a:solidFill>
                <a:effectLst/>
                <a:latin typeface="Arial" panose="020B0604020202020204" pitchFamily="34" charset="0"/>
              </a:rPr>
              <a:t>Holographic UL Label.</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bg1"/>
                </a:solidFill>
                <a:effectLst/>
                <a:latin typeface="Arial" panose="020B0604020202020204" pitchFamily="34" charset="0"/>
              </a:rPr>
              <a:t>New enhanced UL Logo. </a:t>
            </a:r>
          </a:p>
        </p:txBody>
      </p:sp>
      <p:sp>
        <p:nvSpPr>
          <p:cNvPr id="6" name="TextBox 5"/>
          <p:cNvSpPr txBox="1"/>
          <p:nvPr/>
        </p:nvSpPr>
        <p:spPr>
          <a:xfrm>
            <a:off x="2429933" y="1158240"/>
            <a:ext cx="5562600" cy="5416868"/>
          </a:xfrm>
          <a:prstGeom prst="rect">
            <a:avLst/>
          </a:prstGeom>
          <a:noFill/>
        </p:spPr>
        <p:txBody>
          <a:bodyPr wrap="square" rtlCol="0">
            <a:spAutoFit/>
          </a:bodyPr>
          <a:lstStyle/>
          <a:p>
            <a:r>
              <a:rPr lang="en-US" sz="2400" b="1" dirty="0">
                <a:solidFill>
                  <a:schemeClr val="bg1"/>
                </a:solidFill>
              </a:rPr>
              <a:t>Seasonal and Holiday-Related Fires</a:t>
            </a:r>
          </a:p>
          <a:p>
            <a:endParaRPr lang="en-US" sz="600" b="1" dirty="0">
              <a:solidFill>
                <a:schemeClr val="bg1"/>
              </a:solidFill>
            </a:endParaRPr>
          </a:p>
          <a:p>
            <a:endParaRPr lang="en-US" sz="1000" b="1" dirty="0" smtClean="0">
              <a:solidFill>
                <a:schemeClr val="bg1"/>
              </a:solidFill>
            </a:endParaRPr>
          </a:p>
          <a:p>
            <a:pPr marL="342900" indent="-342900">
              <a:buFont typeface="+mj-lt"/>
              <a:buAutoNum type="arabicPeriod" startAt="8"/>
            </a:pPr>
            <a:r>
              <a:rPr lang="en-US" b="1" dirty="0" smtClean="0">
                <a:solidFill>
                  <a:schemeClr val="bg1"/>
                </a:solidFill>
              </a:rPr>
              <a:t>Check </a:t>
            </a:r>
            <a:r>
              <a:rPr lang="en-US" b="1" dirty="0">
                <a:solidFill>
                  <a:schemeClr val="bg1"/>
                </a:solidFill>
              </a:rPr>
              <a:t>decorations for certification </a:t>
            </a:r>
            <a:r>
              <a:rPr lang="en-US" b="1" dirty="0" smtClean="0">
                <a:solidFill>
                  <a:schemeClr val="bg1"/>
                </a:solidFill>
              </a:rPr>
              <a:t>label.</a:t>
            </a:r>
          </a:p>
          <a:p>
            <a:pPr marL="800100" lvl="1" indent="-342900">
              <a:buFont typeface="+mj-lt"/>
              <a:buAutoNum type="alphaLcPeriod"/>
            </a:pPr>
            <a:r>
              <a:rPr lang="en-US" dirty="0" smtClean="0">
                <a:solidFill>
                  <a:schemeClr val="bg1"/>
                </a:solidFill>
              </a:rPr>
              <a:t>Decorations </a:t>
            </a:r>
            <a:r>
              <a:rPr lang="en-US" dirty="0">
                <a:solidFill>
                  <a:schemeClr val="bg1"/>
                </a:solidFill>
              </a:rPr>
              <a:t>not bearing a label from an independent testing laboratory such as Underwriters Laboratories (UL) have not been tested for safety and could be hazardous. </a:t>
            </a:r>
          </a:p>
          <a:p>
            <a:pPr marL="342900" indent="-342900">
              <a:buFont typeface="+mj-lt"/>
              <a:buAutoNum type="arabicPeriod" startAt="8"/>
            </a:pPr>
            <a:r>
              <a:rPr lang="en-US" b="1" dirty="0">
                <a:solidFill>
                  <a:schemeClr val="bg1"/>
                </a:solidFill>
              </a:rPr>
              <a:t>Stay in the kitchen when something is cooking. </a:t>
            </a:r>
            <a:r>
              <a:rPr lang="en-US" dirty="0">
                <a:solidFill>
                  <a:schemeClr val="bg1"/>
                </a:solidFill>
              </a:rPr>
              <a:t> </a:t>
            </a:r>
            <a:endParaRPr lang="en-US" dirty="0" smtClean="0">
              <a:solidFill>
                <a:schemeClr val="bg1"/>
              </a:solidFill>
            </a:endParaRPr>
          </a:p>
          <a:p>
            <a:pPr marL="800100" lvl="1" indent="-342900">
              <a:buFont typeface="+mj-lt"/>
              <a:buAutoNum type="alphaLcPeriod"/>
            </a:pPr>
            <a:r>
              <a:rPr lang="en-US" dirty="0" smtClean="0">
                <a:solidFill>
                  <a:schemeClr val="bg1"/>
                </a:solidFill>
              </a:rPr>
              <a:t>Unattended </a:t>
            </a:r>
            <a:r>
              <a:rPr lang="en-US" dirty="0">
                <a:solidFill>
                  <a:schemeClr val="bg1"/>
                </a:solidFill>
              </a:rPr>
              <a:t>cooking equipment is the leading cause of home cooking fires (NFPA).</a:t>
            </a:r>
          </a:p>
          <a:p>
            <a:pPr marL="342900" indent="-342900">
              <a:buFont typeface="+mj-lt"/>
              <a:buAutoNum type="arabicPeriod" startAt="8"/>
            </a:pPr>
            <a:r>
              <a:rPr lang="en-US" b="1" dirty="0">
                <a:solidFill>
                  <a:schemeClr val="bg1"/>
                </a:solidFill>
              </a:rPr>
              <a:t>Turn off, unplug, and extinguish all decorations when going to sleep or leaving the house. </a:t>
            </a:r>
            <a:endParaRPr lang="en-US" b="1" dirty="0" smtClean="0">
              <a:solidFill>
                <a:schemeClr val="bg1"/>
              </a:solidFill>
            </a:endParaRPr>
          </a:p>
          <a:p>
            <a:pPr marL="800100" lvl="1" indent="-342900">
              <a:buFont typeface="+mj-lt"/>
              <a:buAutoNum type="alphaLcPeriod"/>
            </a:pPr>
            <a:r>
              <a:rPr lang="en-US" dirty="0" smtClean="0">
                <a:solidFill>
                  <a:schemeClr val="bg1"/>
                </a:solidFill>
              </a:rPr>
              <a:t>Unattended </a:t>
            </a:r>
            <a:r>
              <a:rPr lang="en-US" dirty="0">
                <a:solidFill>
                  <a:schemeClr val="bg1"/>
                </a:solidFill>
              </a:rPr>
              <a:t>candles are the cause of one in five home candle fires. Half of home fire deaths occur between the hours of 11pm and 7am (NFPA).</a:t>
            </a:r>
          </a:p>
        </p:txBody>
      </p:sp>
    </p:spTree>
    <p:extLst>
      <p:ext uri="{BB962C8B-B14F-4D97-AF65-F5344CB8AC3E}">
        <p14:creationId xmlns:p14="http://schemas.microsoft.com/office/powerpoint/2010/main" val="807946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905737"/>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6</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1859843"/>
            <a:ext cx="6943477" cy="4647426"/>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000" dirty="0">
                <a:effectLst>
                  <a:outerShdw blurRad="38100" dist="38100" dir="2700000" algn="tl">
                    <a:srgbClr val="000000">
                      <a:alpha val="43137"/>
                    </a:srgbClr>
                  </a:outerShdw>
                </a:effectLst>
              </a:rPr>
              <a:t>Conduct a home safety survey with the help of an adult. Then do the following:</a:t>
            </a:r>
          </a:p>
          <a:p>
            <a:pPr marL="800100" lvl="1" indent="-342900">
              <a:buFont typeface="+mj-lt"/>
              <a:buAutoNum type="alphaLcPeriod"/>
            </a:pPr>
            <a:r>
              <a:rPr lang="en-US" sz="1600" dirty="0">
                <a:solidFill>
                  <a:schemeClr val="bg1"/>
                </a:solidFill>
                <a:effectLst>
                  <a:outerShdw blurRad="38100" dist="38100" dir="2700000" algn="tl">
                    <a:srgbClr val="000000">
                      <a:alpha val="43137"/>
                    </a:srgbClr>
                  </a:outerShdw>
                </a:effectLst>
              </a:rPr>
              <a:t>Draw a home fire-escape plan, create a home fire-drill schedule, and conduct a home fire drill. </a:t>
            </a:r>
          </a:p>
          <a:p>
            <a:pPr marL="800100" lvl="1" indent="-342900">
              <a:buFont typeface="+mj-lt"/>
              <a:buAutoNum type="alphaLcPeriod"/>
            </a:pPr>
            <a:r>
              <a:rPr lang="en-US" sz="1600" dirty="0">
                <a:solidFill>
                  <a:schemeClr val="bg1"/>
                </a:solidFill>
                <a:effectLst>
                  <a:outerShdw blurRad="38100" dist="38100" dir="2700000" algn="tl">
                    <a:srgbClr val="000000">
                      <a:alpha val="43137"/>
                    </a:srgbClr>
                  </a:outerShdw>
                </a:effectLst>
              </a:rPr>
              <a:t>Identify the location of all smoke alarms in your home and confirm that none are more than 10 years old. Test each smoke alarm and demonstrate regular maintenance of a smoke alarm. </a:t>
            </a:r>
          </a:p>
          <a:p>
            <a:pPr marL="800100" lvl="1" indent="-342900">
              <a:buFont typeface="+mj-lt"/>
              <a:buAutoNum type="alphaLcPeriod"/>
            </a:pPr>
            <a:r>
              <a:rPr lang="en-US" sz="1600" dirty="0">
                <a:solidFill>
                  <a:schemeClr val="bg1"/>
                </a:solidFill>
                <a:effectLst>
                  <a:outerShdw blurRad="38100" dist="38100" dir="2700000" algn="tl">
                    <a:srgbClr val="000000">
                      <a:alpha val="43137"/>
                    </a:srgbClr>
                  </a:outerShdw>
                </a:effectLst>
              </a:rPr>
              <a:t>Explain what to do when you smell natural gas and when you smell smoke.</a:t>
            </a:r>
          </a:p>
          <a:p>
            <a:pPr marL="800100" lvl="1" indent="-342900">
              <a:buFont typeface="+mj-lt"/>
              <a:buAutoNum type="alphaLcPeriod"/>
            </a:pPr>
            <a:r>
              <a:rPr lang="en-US" sz="1600" dirty="0">
                <a:solidFill>
                  <a:schemeClr val="bg1"/>
                </a:solidFill>
                <a:effectLst>
                  <a:outerShdw blurRad="38100" dist="38100" dir="2700000" algn="tl">
                    <a:srgbClr val="000000">
                      <a:alpha val="43137"/>
                    </a:srgbClr>
                  </a:outerShdw>
                </a:effectLst>
              </a:rPr>
              <a:t>Explain how you would report a fire to have the fire department respond. </a:t>
            </a:r>
            <a:endParaRPr lang="en-US" sz="1600" dirty="0" smtClean="0">
              <a:solidFill>
                <a:schemeClr val="bg1"/>
              </a:solidFill>
              <a:effectLst>
                <a:outerShdw blurRad="38100" dist="38100" dir="2700000" algn="tl">
                  <a:srgbClr val="000000">
                    <a:alpha val="43137"/>
                  </a:srgbClr>
                </a:outerShdw>
              </a:effectLst>
            </a:endParaRPr>
          </a:p>
          <a:p>
            <a:pPr marL="800100" lvl="1" indent="-342900">
              <a:buFont typeface="+mj-lt"/>
              <a:buAutoNum type="alphaLcPeriod" startAt="5"/>
            </a:pPr>
            <a:r>
              <a:rPr lang="en-US" sz="1600" dirty="0">
                <a:solidFill>
                  <a:schemeClr val="bg1"/>
                </a:solidFill>
                <a:effectLst>
                  <a:outerShdw blurRad="38100" dist="38100" dir="2700000" algn="tl">
                    <a:srgbClr val="000000">
                      <a:alpha val="43137"/>
                    </a:srgbClr>
                  </a:outerShdw>
                </a:effectLst>
              </a:rPr>
              <a:t>Explain what fire safety equipment can be found in public buildings.</a:t>
            </a:r>
          </a:p>
          <a:p>
            <a:pPr marL="800100" lvl="1" indent="-342900">
              <a:buFont typeface="+mj-lt"/>
              <a:buAutoNum type="alphaLcPeriod" startAt="5"/>
            </a:pPr>
            <a:r>
              <a:rPr lang="en-US" sz="1600" dirty="0">
                <a:solidFill>
                  <a:schemeClr val="bg1"/>
                </a:solidFill>
                <a:effectLst>
                  <a:outerShdw blurRad="38100" dist="38100" dir="2700000" algn="tl">
                    <a:srgbClr val="000000">
                      <a:alpha val="43137"/>
                    </a:srgbClr>
                  </a:outerShdw>
                </a:effectLst>
              </a:rPr>
              <a:t>Explain who should use fire extinguishers and when these devices can be used.</a:t>
            </a:r>
          </a:p>
          <a:p>
            <a:pPr marL="800100" lvl="1" indent="-342900">
              <a:buFont typeface="+mj-lt"/>
              <a:buAutoNum type="alphaLcPeriod" startAt="5"/>
            </a:pPr>
            <a:r>
              <a:rPr lang="en-US" sz="1600" dirty="0">
                <a:solidFill>
                  <a:schemeClr val="bg1"/>
                </a:solidFill>
                <a:effectLst>
                  <a:outerShdw blurRad="38100" dist="38100" dir="2700000" algn="tl">
                    <a:srgbClr val="000000">
                      <a:alpha val="43137"/>
                    </a:srgbClr>
                  </a:outerShdw>
                </a:effectLst>
              </a:rPr>
              <a:t>Explain how to extinguish a stovetop pan fire.</a:t>
            </a:r>
          </a:p>
          <a:p>
            <a:pPr marL="800100" lvl="1" indent="-342900">
              <a:buFont typeface="+mj-lt"/>
              <a:buAutoNum type="alphaLcPeriod" startAt="5"/>
            </a:pPr>
            <a:r>
              <a:rPr lang="en-US" sz="1600" dirty="0">
                <a:solidFill>
                  <a:schemeClr val="bg1"/>
                </a:solidFill>
                <a:effectLst>
                  <a:outerShdw blurRad="38100" dist="38100" dir="2700000" algn="tl">
                    <a:srgbClr val="000000">
                      <a:alpha val="43137"/>
                    </a:srgbClr>
                  </a:outerShdw>
                </a:effectLst>
              </a:rPr>
              <a:t>Explain what fire safety precautions you should take when you are in a public building</a:t>
            </a:r>
            <a:r>
              <a:rPr lang="en-US" sz="1600" dirty="0" smtClean="0">
                <a:solidFill>
                  <a:schemeClr val="bg1"/>
                </a:solidFill>
                <a:effectLst>
                  <a:outerShdw blurRad="38100" dist="38100" dir="2700000" algn="tl">
                    <a:srgbClr val="000000">
                      <a:alpha val="43137"/>
                    </a:srgbClr>
                  </a:outerShdw>
                </a:effectLst>
              </a:rPr>
              <a:t>.</a:t>
            </a:r>
            <a:endParaRPr lang="en-US" sz="160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0608" y="741728"/>
            <a:ext cx="914400" cy="933450"/>
          </a:xfrm>
          <a:prstGeom prst="rect">
            <a:avLst/>
          </a:prstGeom>
        </p:spPr>
      </p:pic>
    </p:spTree>
    <p:extLst>
      <p:ext uri="{BB962C8B-B14F-4D97-AF65-F5344CB8AC3E}">
        <p14:creationId xmlns:p14="http://schemas.microsoft.com/office/powerpoint/2010/main" val="2126713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6a</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0" y="1531056"/>
            <a:ext cx="6214533" cy="707886"/>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lvl="1"/>
            <a:r>
              <a:rPr lang="en-US" sz="2000" dirty="0" smtClean="0">
                <a:solidFill>
                  <a:schemeClr val="bg1"/>
                </a:solidFill>
              </a:rPr>
              <a:t>Draw </a:t>
            </a:r>
            <a:r>
              <a:rPr lang="en-US" sz="2000" dirty="0">
                <a:solidFill>
                  <a:schemeClr val="bg1"/>
                </a:solidFill>
              </a:rPr>
              <a:t>a home fire-escape plan, create a home fire-drill schedule, and conduct a home fire drill.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858" y="1459556"/>
            <a:ext cx="5616254" cy="3878797"/>
          </a:xfrm>
          <a:prstGeom prst="rect">
            <a:avLst/>
          </a:prstGeom>
        </p:spPr>
      </p:pic>
      <p:pic>
        <p:nvPicPr>
          <p:cNvPr id="6" name="Picture 5"/>
          <p:cNvPicPr>
            <a:picLocks noChangeAspect="1"/>
          </p:cNvPicPr>
          <p:nvPr/>
        </p:nvPicPr>
        <p:blipFill>
          <a:blip r:embed="rId3"/>
          <a:stretch>
            <a:fillRect/>
          </a:stretch>
        </p:blipFill>
        <p:spPr>
          <a:xfrm>
            <a:off x="581130" y="2482272"/>
            <a:ext cx="3697605" cy="2856081"/>
          </a:xfrm>
          <a:prstGeom prst="rect">
            <a:avLst/>
          </a:prstGeom>
        </p:spPr>
      </p:pic>
    </p:spTree>
    <p:extLst>
      <p:ext uri="{BB962C8B-B14F-4D97-AF65-F5344CB8AC3E}">
        <p14:creationId xmlns:p14="http://schemas.microsoft.com/office/powerpoint/2010/main" val="4265886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6b</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566300" y="1485164"/>
            <a:ext cx="5338112" cy="707886"/>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lvl="1"/>
            <a:r>
              <a:rPr lang="en-US" sz="2000" dirty="0" smtClean="0">
                <a:solidFill>
                  <a:schemeClr val="bg1"/>
                </a:solidFill>
              </a:rPr>
              <a:t>Test </a:t>
            </a:r>
            <a:r>
              <a:rPr lang="en-US" sz="2000" dirty="0">
                <a:solidFill>
                  <a:schemeClr val="bg1"/>
                </a:solidFill>
              </a:rPr>
              <a:t>a smoke alarm and demonstrate regular maintenance of a smoke alarm.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1524"/>
          <a:stretch/>
        </p:blipFill>
        <p:spPr>
          <a:xfrm>
            <a:off x="6555049" y="1515942"/>
            <a:ext cx="5239772" cy="411197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46" r="12518"/>
          <a:stretch/>
        </p:blipFill>
        <p:spPr>
          <a:xfrm>
            <a:off x="1071155" y="2696392"/>
            <a:ext cx="4833257" cy="2931523"/>
          </a:xfrm>
          <a:prstGeom prst="rect">
            <a:avLst/>
          </a:prstGeom>
        </p:spPr>
      </p:pic>
    </p:spTree>
    <p:extLst>
      <p:ext uri="{BB962C8B-B14F-4D97-AF65-F5344CB8AC3E}">
        <p14:creationId xmlns:p14="http://schemas.microsoft.com/office/powerpoint/2010/main" val="3636141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6c</a:t>
            </a:r>
            <a:endParaRPr lang="ko-KR" altLang="en-US" sz="4400" b="1" dirty="0">
              <a:effectLst/>
            </a:endParaRPr>
          </a:p>
        </p:txBody>
      </p:sp>
      <p:sp>
        <p:nvSpPr>
          <p:cNvPr id="4" name="TextBox 3"/>
          <p:cNvSpPr txBox="1"/>
          <p:nvPr/>
        </p:nvSpPr>
        <p:spPr>
          <a:xfrm>
            <a:off x="206497" y="1026585"/>
            <a:ext cx="8590370" cy="5170646"/>
          </a:xfrm>
          <a:prstGeom prst="rect">
            <a:avLst/>
          </a:prstGeom>
          <a:noFill/>
        </p:spPr>
        <p:txBody>
          <a:bodyPr wrap="square" rtlCol="0">
            <a:spAutoFit/>
          </a:bodyPr>
          <a:lstStyle/>
          <a:p>
            <a:r>
              <a:rPr lang="en-US" sz="2400" b="1" dirty="0">
                <a:solidFill>
                  <a:schemeClr val="bg1"/>
                </a:solidFill>
              </a:rPr>
              <a:t>What to do if you smell </a:t>
            </a:r>
            <a:r>
              <a:rPr lang="en-US" sz="2400" b="1" dirty="0" smtClean="0">
                <a:solidFill>
                  <a:schemeClr val="bg1"/>
                </a:solidFill>
              </a:rPr>
              <a:t>natural gas</a:t>
            </a:r>
            <a:r>
              <a:rPr lang="en-US" sz="2400" b="1" dirty="0" smtClean="0">
                <a:solidFill>
                  <a:schemeClr val="bg1"/>
                </a:solidFill>
              </a:rPr>
              <a:t>:</a:t>
            </a:r>
          </a:p>
          <a:p>
            <a:pPr marL="342900" indent="-342900">
              <a:buFont typeface="+mj-lt"/>
              <a:buAutoNum type="arabicPeriod"/>
            </a:pPr>
            <a:r>
              <a:rPr lang="en-US" dirty="0" smtClean="0">
                <a:solidFill>
                  <a:schemeClr val="bg1"/>
                </a:solidFill>
              </a:rPr>
              <a:t>Put </a:t>
            </a:r>
            <a:r>
              <a:rPr lang="en-US" dirty="0">
                <a:solidFill>
                  <a:schemeClr val="bg1"/>
                </a:solidFill>
              </a:rPr>
              <a:t>out any open flames immediately and don't use anything capable of creating sparks or electrical charges. This includes devices like light switches, </a:t>
            </a:r>
            <a:r>
              <a:rPr lang="en-US" dirty="0" smtClean="0">
                <a:solidFill>
                  <a:schemeClr val="bg1"/>
                </a:solidFill>
              </a:rPr>
              <a:t>thermostats </a:t>
            </a:r>
            <a:r>
              <a:rPr lang="en-US" dirty="0">
                <a:solidFill>
                  <a:schemeClr val="bg1"/>
                </a:solidFill>
              </a:rPr>
              <a:t>and doorbells. These sources can produce sparks or flames that may start a fire or trigger an explosion.</a:t>
            </a:r>
          </a:p>
          <a:p>
            <a:pPr marL="342900" indent="-342900">
              <a:buFont typeface="+mj-lt"/>
              <a:buAutoNum type="arabicPeriod"/>
            </a:pPr>
            <a:r>
              <a:rPr lang="en-US" dirty="0" smtClean="0">
                <a:solidFill>
                  <a:schemeClr val="bg1"/>
                </a:solidFill>
              </a:rPr>
              <a:t>If </a:t>
            </a:r>
            <a:r>
              <a:rPr lang="en-US" dirty="0">
                <a:solidFill>
                  <a:schemeClr val="bg1"/>
                </a:solidFill>
              </a:rPr>
              <a:t>you detect the presence of gas, you and your family should leave the house immediately. </a:t>
            </a:r>
            <a:r>
              <a:rPr lang="en-US" dirty="0" smtClean="0">
                <a:solidFill>
                  <a:schemeClr val="bg1"/>
                </a:solidFill>
              </a:rPr>
              <a:t>If </a:t>
            </a:r>
            <a:r>
              <a:rPr lang="en-US" dirty="0">
                <a:solidFill>
                  <a:schemeClr val="bg1"/>
                </a:solidFill>
              </a:rPr>
              <a:t>you smell natural gas outside, you should </a:t>
            </a:r>
            <a:r>
              <a:rPr lang="en-US" dirty="0" smtClean="0">
                <a:solidFill>
                  <a:schemeClr val="bg1"/>
                </a:solidFill>
              </a:rPr>
              <a:t>evacuate </a:t>
            </a:r>
            <a:r>
              <a:rPr lang="en-US" dirty="0">
                <a:solidFill>
                  <a:schemeClr val="bg1"/>
                </a:solidFill>
              </a:rPr>
              <a:t>the area. </a:t>
            </a:r>
            <a:r>
              <a:rPr lang="en-US" dirty="0" smtClean="0">
                <a:solidFill>
                  <a:schemeClr val="bg1"/>
                </a:solidFill>
              </a:rPr>
              <a:t>Get </a:t>
            </a:r>
            <a:r>
              <a:rPr lang="en-US" dirty="0">
                <a:solidFill>
                  <a:schemeClr val="bg1"/>
                </a:solidFill>
              </a:rPr>
              <a:t>a safe distance away from the leak and don't try to fix or troubleshoot the issue yourself.</a:t>
            </a:r>
          </a:p>
          <a:p>
            <a:pPr marL="342900" indent="-342900">
              <a:buFont typeface="+mj-lt"/>
              <a:buAutoNum type="arabicPeriod"/>
            </a:pPr>
            <a:r>
              <a:rPr lang="en-US" dirty="0" smtClean="0">
                <a:solidFill>
                  <a:schemeClr val="bg1"/>
                </a:solidFill>
              </a:rPr>
              <a:t>If </a:t>
            </a:r>
            <a:r>
              <a:rPr lang="en-US" dirty="0">
                <a:solidFill>
                  <a:schemeClr val="bg1"/>
                </a:solidFill>
              </a:rPr>
              <a:t>safe, shut off your main gas supply valve. To shut the valve, just turn it clockwise.</a:t>
            </a:r>
          </a:p>
          <a:p>
            <a:pPr marL="342900" indent="-342900">
              <a:buFont typeface="+mj-lt"/>
              <a:buAutoNum type="arabicPeriod"/>
            </a:pPr>
            <a:r>
              <a:rPr lang="en-US" dirty="0" smtClean="0">
                <a:solidFill>
                  <a:schemeClr val="bg1"/>
                </a:solidFill>
              </a:rPr>
              <a:t>Whether </a:t>
            </a:r>
            <a:r>
              <a:rPr lang="en-US" dirty="0">
                <a:solidFill>
                  <a:schemeClr val="bg1"/>
                </a:solidFill>
              </a:rPr>
              <a:t>it be from your neighbor's home or another building nearby, immediately contact your gas company. If you can't reach them, call 911.</a:t>
            </a:r>
          </a:p>
          <a:p>
            <a:pPr marL="342900" indent="-342900">
              <a:buFont typeface="+mj-lt"/>
              <a:buAutoNum type="arabicPeriod"/>
            </a:pPr>
            <a:r>
              <a:rPr lang="en-US" dirty="0" smtClean="0">
                <a:solidFill>
                  <a:schemeClr val="bg1"/>
                </a:solidFill>
              </a:rPr>
              <a:t>Don't </a:t>
            </a:r>
            <a:r>
              <a:rPr lang="en-US" dirty="0">
                <a:solidFill>
                  <a:schemeClr val="bg1"/>
                </a:solidFill>
              </a:rPr>
              <a:t>return to the area until your emergency responder, gas company or service technician says it's safe to.</a:t>
            </a:r>
          </a:p>
          <a:p>
            <a:pPr marL="342900" indent="-342900">
              <a:buFont typeface="+mj-lt"/>
              <a:buAutoNum type="arabicPeriod"/>
            </a:pPr>
            <a:r>
              <a:rPr lang="en-US" dirty="0" smtClean="0">
                <a:solidFill>
                  <a:schemeClr val="bg1"/>
                </a:solidFill>
              </a:rPr>
              <a:t>Before </a:t>
            </a:r>
            <a:r>
              <a:rPr lang="en-US" dirty="0">
                <a:solidFill>
                  <a:schemeClr val="bg1"/>
                </a:solidFill>
              </a:rPr>
              <a:t>attempting to use your gas appliances, your service technician or propane provider will need to inspect your system to confirm that it's 100% leak-free.</a:t>
            </a:r>
          </a:p>
        </p:txBody>
      </p:sp>
      <p:pic>
        <p:nvPicPr>
          <p:cNvPr id="9" name="Picture 8"/>
          <p:cNvPicPr>
            <a:picLocks noChangeAspect="1"/>
          </p:cNvPicPr>
          <p:nvPr/>
        </p:nvPicPr>
        <p:blipFill rotWithShape="1">
          <a:blip r:embed="rId2"/>
          <a:srcRect b="3909"/>
          <a:stretch/>
        </p:blipFill>
        <p:spPr>
          <a:xfrm>
            <a:off x="8943386" y="2337725"/>
            <a:ext cx="3248614" cy="2341232"/>
          </a:xfrm>
          <a:prstGeom prst="rect">
            <a:avLst/>
          </a:prstGeom>
        </p:spPr>
      </p:pic>
      <p:pic>
        <p:nvPicPr>
          <p:cNvPr id="10" name="Picture 9"/>
          <p:cNvPicPr>
            <a:picLocks noChangeAspect="1"/>
          </p:cNvPicPr>
          <p:nvPr/>
        </p:nvPicPr>
        <p:blipFill rotWithShape="1">
          <a:blip r:embed="rId3"/>
          <a:srcRect b="4518"/>
          <a:stretch/>
        </p:blipFill>
        <p:spPr>
          <a:xfrm>
            <a:off x="8952477" y="4538133"/>
            <a:ext cx="3239524" cy="2319867"/>
          </a:xfrm>
          <a:prstGeom prst="rect">
            <a:avLst/>
          </a:prstGeom>
        </p:spPr>
      </p:pic>
      <p:pic>
        <p:nvPicPr>
          <p:cNvPr id="11" name="Picture 10"/>
          <p:cNvPicPr>
            <a:picLocks noChangeAspect="1"/>
          </p:cNvPicPr>
          <p:nvPr/>
        </p:nvPicPr>
        <p:blipFill rotWithShape="1">
          <a:blip r:embed="rId4"/>
          <a:srcRect b="4090"/>
          <a:stretch/>
        </p:blipFill>
        <p:spPr>
          <a:xfrm>
            <a:off x="8943386" y="0"/>
            <a:ext cx="3248613" cy="2336800"/>
          </a:xfrm>
          <a:prstGeom prst="rect">
            <a:avLst/>
          </a:prstGeom>
        </p:spPr>
      </p:pic>
    </p:spTree>
    <p:extLst>
      <p:ext uri="{BB962C8B-B14F-4D97-AF65-F5344CB8AC3E}">
        <p14:creationId xmlns:p14="http://schemas.microsoft.com/office/powerpoint/2010/main" val="1477046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6c</a:t>
            </a:r>
            <a:endParaRPr lang="ko-KR" altLang="en-US" sz="4400" b="1" dirty="0">
              <a:effectLst/>
            </a:endParaRPr>
          </a:p>
        </p:txBody>
      </p:sp>
      <p:sp>
        <p:nvSpPr>
          <p:cNvPr id="4" name="TextBox 3"/>
          <p:cNvSpPr txBox="1"/>
          <p:nvPr/>
        </p:nvSpPr>
        <p:spPr>
          <a:xfrm>
            <a:off x="338667" y="1411642"/>
            <a:ext cx="6934199" cy="2431435"/>
          </a:xfrm>
          <a:prstGeom prst="rect">
            <a:avLst/>
          </a:prstGeom>
          <a:noFill/>
        </p:spPr>
        <p:txBody>
          <a:bodyPr wrap="square" rtlCol="0">
            <a:spAutoFit/>
          </a:bodyPr>
          <a:lstStyle/>
          <a:p>
            <a:r>
              <a:rPr lang="en-US" sz="2400" b="1" dirty="0">
                <a:solidFill>
                  <a:schemeClr val="bg1"/>
                </a:solidFill>
              </a:rPr>
              <a:t>What to do if you smell </a:t>
            </a:r>
            <a:r>
              <a:rPr lang="en-US" sz="2400" b="1" dirty="0" smtClean="0">
                <a:solidFill>
                  <a:schemeClr val="bg1"/>
                </a:solidFill>
              </a:rPr>
              <a:t>smoke:</a:t>
            </a:r>
          </a:p>
          <a:p>
            <a:endParaRPr lang="en-US" sz="2000" dirty="0">
              <a:solidFill>
                <a:schemeClr val="bg1"/>
              </a:solidFill>
            </a:endParaRPr>
          </a:p>
          <a:p>
            <a:pPr marL="342900" indent="-342900">
              <a:buFont typeface="+mj-lt"/>
              <a:buAutoNum type="arabicPeriod"/>
            </a:pPr>
            <a:r>
              <a:rPr lang="en-US" dirty="0" smtClean="0">
                <a:solidFill>
                  <a:schemeClr val="bg1"/>
                </a:solidFill>
              </a:rPr>
              <a:t>First</a:t>
            </a:r>
            <a:r>
              <a:rPr lang="en-US" dirty="0">
                <a:solidFill>
                  <a:schemeClr val="bg1"/>
                </a:solidFill>
              </a:rPr>
              <a:t>, protect yourself and your family. Quickly search for the smoke source and get out of the house or building if fire is present, particularly if it is large and/or uncontained. Get others out as well. </a:t>
            </a:r>
            <a:endParaRPr lang="en-US" dirty="0" smtClean="0">
              <a:solidFill>
                <a:schemeClr val="bg1"/>
              </a:solidFill>
            </a:endParaRPr>
          </a:p>
          <a:p>
            <a:pPr marL="342900" indent="-342900">
              <a:buFont typeface="+mj-lt"/>
              <a:buAutoNum type="arabicPeriod"/>
            </a:pPr>
            <a:r>
              <a:rPr lang="en-US" dirty="0" smtClean="0">
                <a:solidFill>
                  <a:schemeClr val="bg1"/>
                </a:solidFill>
              </a:rPr>
              <a:t>Call </a:t>
            </a:r>
            <a:r>
              <a:rPr lang="en-US" dirty="0">
                <a:solidFill>
                  <a:schemeClr val="bg1"/>
                </a:solidFill>
              </a:rPr>
              <a:t>911 from a cell phone or a neighbor's house rather than stay inside a burning building.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705" y="4021690"/>
            <a:ext cx="3319290" cy="196197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814" b="12469"/>
          <a:stretch/>
        </p:blipFill>
        <p:spPr>
          <a:xfrm>
            <a:off x="7412496" y="606633"/>
            <a:ext cx="4597542" cy="5672667"/>
          </a:xfrm>
          <a:prstGeom prst="rect">
            <a:avLst/>
          </a:prstGeom>
        </p:spPr>
      </p:pic>
    </p:spTree>
    <p:extLst>
      <p:ext uri="{BB962C8B-B14F-4D97-AF65-F5344CB8AC3E}">
        <p14:creationId xmlns:p14="http://schemas.microsoft.com/office/powerpoint/2010/main" val="368053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1686" y="1227438"/>
            <a:ext cx="6409038" cy="1569660"/>
          </a:xfrm>
          <a:prstGeom prst="rect">
            <a:avLst/>
          </a:prstGeom>
          <a:noFill/>
        </p:spPr>
        <p:txBody>
          <a:bodyPr wrap="square" rtlCol="0">
            <a:spAutoFit/>
          </a:bodyPr>
          <a:lstStyle/>
          <a:p>
            <a:pPr marL="457200" indent="-457200">
              <a:buFont typeface="+mj-lt"/>
              <a:buAutoNum type="arabicPeriod" startAt="5"/>
            </a:pPr>
            <a:r>
              <a:rPr lang="en-US" sz="2400" dirty="0" smtClean="0">
                <a:effectLst>
                  <a:outerShdw blurRad="38100" dist="38100" dir="2700000" algn="tl">
                    <a:srgbClr val="000000">
                      <a:alpha val="43137"/>
                    </a:srgbClr>
                  </a:outerShdw>
                </a:effectLst>
              </a:rPr>
              <a:t>List </a:t>
            </a:r>
            <a:r>
              <a:rPr lang="en-US" sz="2400" dirty="0">
                <a:effectLst>
                  <a:outerShdw blurRad="38100" dist="38100" dir="2700000" algn="tl">
                    <a:srgbClr val="000000">
                      <a:alpha val="43137"/>
                    </a:srgbClr>
                  </a:outerShdw>
                </a:effectLst>
              </a:rPr>
              <a:t>the actions and common circumstances that cause seasonal and holiday-related fires. Explain how these fires can be prevented</a:t>
            </a:r>
            <a:r>
              <a:rPr lang="en-US" sz="2400" dirty="0" smtClean="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98210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6d</a:t>
            </a:r>
            <a:endParaRPr lang="ko-KR" altLang="en-US" sz="4400" b="1" dirty="0">
              <a:effectLst/>
            </a:endParaRPr>
          </a:p>
        </p:txBody>
      </p:sp>
      <p:sp>
        <p:nvSpPr>
          <p:cNvPr id="4" name="TextBox 3"/>
          <p:cNvSpPr txBox="1"/>
          <p:nvPr/>
        </p:nvSpPr>
        <p:spPr>
          <a:xfrm>
            <a:off x="508000" y="1329266"/>
            <a:ext cx="6434667" cy="4062651"/>
          </a:xfrm>
          <a:prstGeom prst="rect">
            <a:avLst/>
          </a:prstGeom>
          <a:noFill/>
        </p:spPr>
        <p:txBody>
          <a:bodyPr wrap="square" rtlCol="0">
            <a:spAutoFit/>
          </a:bodyPr>
          <a:lstStyle/>
          <a:p>
            <a:r>
              <a:rPr lang="en-US" sz="2400" b="1" dirty="0">
                <a:solidFill>
                  <a:schemeClr val="bg1"/>
                </a:solidFill>
              </a:rPr>
              <a:t>If you discover a fire or smoke condition:</a:t>
            </a:r>
          </a:p>
          <a:p>
            <a:pPr marL="342900" indent="-342900">
              <a:buFont typeface="+mj-lt"/>
              <a:buAutoNum type="arabicPeriod"/>
            </a:pPr>
            <a:r>
              <a:rPr lang="en-US" dirty="0">
                <a:solidFill>
                  <a:schemeClr val="bg1"/>
                </a:solidFill>
              </a:rPr>
              <a:t>Do not panic. </a:t>
            </a:r>
          </a:p>
          <a:p>
            <a:pPr marL="342900" indent="-342900">
              <a:buFont typeface="+mj-lt"/>
              <a:buAutoNum type="arabicPeriod"/>
            </a:pPr>
            <a:r>
              <a:rPr lang="en-US" dirty="0">
                <a:solidFill>
                  <a:schemeClr val="bg1"/>
                </a:solidFill>
              </a:rPr>
              <a:t>If the fire is in a room or small area, confine the spread of the smoke and fire by closing the room doors prior to leaving the building, but only if it is safe to do so.</a:t>
            </a:r>
          </a:p>
          <a:p>
            <a:pPr marL="342900" indent="-342900">
              <a:buFont typeface="+mj-lt"/>
              <a:buAutoNum type="arabicPeriod"/>
            </a:pPr>
            <a:r>
              <a:rPr lang="en-US" dirty="0">
                <a:solidFill>
                  <a:schemeClr val="bg1"/>
                </a:solidFill>
              </a:rPr>
              <a:t>Evacuate the building to the outside and warn others of the fire on the way out. </a:t>
            </a:r>
          </a:p>
          <a:p>
            <a:pPr marL="342900" indent="-342900">
              <a:buFont typeface="+mj-lt"/>
              <a:buAutoNum type="arabicPeriod"/>
            </a:pPr>
            <a:r>
              <a:rPr lang="en-US" dirty="0">
                <a:solidFill>
                  <a:schemeClr val="bg1"/>
                </a:solidFill>
              </a:rPr>
              <a:t>Once you have reached a safe area, call 911.</a:t>
            </a:r>
          </a:p>
          <a:p>
            <a:pPr marL="342900" indent="-342900">
              <a:buFont typeface="+mj-lt"/>
              <a:buAutoNum type="arabicPeriod"/>
            </a:pPr>
            <a:r>
              <a:rPr lang="en-US" dirty="0">
                <a:solidFill>
                  <a:schemeClr val="bg1"/>
                </a:solidFill>
              </a:rPr>
              <a:t>Never re-enter the building.</a:t>
            </a:r>
          </a:p>
          <a:p>
            <a:pPr marL="342900" indent="-342900">
              <a:buFont typeface="+mj-lt"/>
              <a:buAutoNum type="arabicPeriod"/>
            </a:pPr>
            <a:r>
              <a:rPr lang="en-US" dirty="0">
                <a:solidFill>
                  <a:schemeClr val="bg1"/>
                </a:solidFill>
              </a:rPr>
              <a:t>Seek out the first arriving personnel, police officer, fire fighter, EMT, and give them the specific location of the fire or smoke.  </a:t>
            </a:r>
          </a:p>
          <a:p>
            <a:pPr marL="342900" indent="-342900">
              <a:buFont typeface="+mj-lt"/>
              <a:buAutoNum type="arabicPeriod"/>
            </a:pPr>
            <a:r>
              <a:rPr lang="en-US" dirty="0">
                <a:solidFill>
                  <a:schemeClr val="bg1"/>
                </a:solidFill>
              </a:rPr>
              <a:t>If you know someone is still inside, try to give the fire fighters the last known location where you saw them.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667" y="1329266"/>
            <a:ext cx="5063418" cy="3361500"/>
          </a:xfrm>
          <a:prstGeom prst="rect">
            <a:avLst/>
          </a:prstGeom>
        </p:spPr>
      </p:pic>
    </p:spTree>
    <p:extLst>
      <p:ext uri="{BB962C8B-B14F-4D97-AF65-F5344CB8AC3E}">
        <p14:creationId xmlns:p14="http://schemas.microsoft.com/office/powerpoint/2010/main" val="49141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6e</a:t>
            </a:r>
            <a:endParaRPr lang="ko-KR" altLang="en-US" sz="4400" b="1" dirty="0">
              <a:effectLst/>
            </a:endParaRPr>
          </a:p>
        </p:txBody>
      </p:sp>
      <p:sp>
        <p:nvSpPr>
          <p:cNvPr id="4" name="TextBox 3"/>
          <p:cNvSpPr txBox="1"/>
          <p:nvPr/>
        </p:nvSpPr>
        <p:spPr>
          <a:xfrm>
            <a:off x="590108" y="1405466"/>
            <a:ext cx="4580467" cy="2769989"/>
          </a:xfrm>
          <a:prstGeom prst="rect">
            <a:avLst/>
          </a:prstGeom>
          <a:noFill/>
        </p:spPr>
        <p:txBody>
          <a:bodyPr wrap="square" rtlCol="0">
            <a:spAutoFit/>
          </a:bodyPr>
          <a:lstStyle/>
          <a:p>
            <a:r>
              <a:rPr lang="en-US" sz="2400" b="1" dirty="0">
                <a:solidFill>
                  <a:schemeClr val="bg1"/>
                </a:solidFill>
              </a:rPr>
              <a:t>Fire safety standards for public buildings </a:t>
            </a:r>
            <a:r>
              <a:rPr lang="en-US" sz="2400" b="1" dirty="0" smtClean="0">
                <a:solidFill>
                  <a:schemeClr val="bg1"/>
                </a:solidFill>
              </a:rPr>
              <a:t>include:</a:t>
            </a:r>
          </a:p>
          <a:p>
            <a:pPr marL="342900" indent="-342900">
              <a:buFont typeface="+mj-lt"/>
              <a:buAutoNum type="arabicPeriod"/>
            </a:pPr>
            <a:r>
              <a:rPr lang="en-US" dirty="0" smtClean="0">
                <a:solidFill>
                  <a:schemeClr val="bg1"/>
                </a:solidFill>
              </a:rPr>
              <a:t>Fire extinguishers</a:t>
            </a:r>
          </a:p>
          <a:p>
            <a:pPr marL="342900" indent="-342900">
              <a:buFont typeface="+mj-lt"/>
              <a:buAutoNum type="arabicPeriod"/>
            </a:pPr>
            <a:r>
              <a:rPr lang="en-US" dirty="0" smtClean="0">
                <a:solidFill>
                  <a:schemeClr val="bg1"/>
                </a:solidFill>
              </a:rPr>
              <a:t>Fire alarms</a:t>
            </a:r>
          </a:p>
          <a:p>
            <a:pPr marL="342900" indent="-342900">
              <a:buFont typeface="+mj-lt"/>
              <a:buAutoNum type="arabicPeriod"/>
            </a:pPr>
            <a:r>
              <a:rPr lang="en-US" dirty="0" smtClean="0">
                <a:solidFill>
                  <a:schemeClr val="bg1"/>
                </a:solidFill>
              </a:rPr>
              <a:t>Sprinkler systems</a:t>
            </a:r>
          </a:p>
          <a:p>
            <a:pPr marL="342900" indent="-342900">
              <a:buFont typeface="+mj-lt"/>
              <a:buAutoNum type="arabicPeriod"/>
            </a:pPr>
            <a:r>
              <a:rPr lang="en-US" dirty="0" smtClean="0">
                <a:solidFill>
                  <a:schemeClr val="bg1"/>
                </a:solidFill>
              </a:rPr>
              <a:t>Fire escapes</a:t>
            </a:r>
          </a:p>
          <a:p>
            <a:pPr marL="342900" indent="-342900">
              <a:buFont typeface="+mj-lt"/>
              <a:buAutoNum type="arabicPeriod"/>
            </a:pPr>
            <a:r>
              <a:rPr lang="en-US" dirty="0" smtClean="0">
                <a:solidFill>
                  <a:schemeClr val="bg1"/>
                </a:solidFill>
              </a:rPr>
              <a:t>Having </a:t>
            </a:r>
            <a:r>
              <a:rPr lang="en-US" dirty="0">
                <a:solidFill>
                  <a:schemeClr val="bg1"/>
                </a:solidFill>
              </a:rPr>
              <a:t>clearly marked exits in crowded public venues like movie theatres and shopping malls.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623" y="1026882"/>
            <a:ext cx="3384003" cy="253800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2140" y="1026881"/>
            <a:ext cx="3135792" cy="20798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623" y="3564884"/>
            <a:ext cx="3384003" cy="2653771"/>
          </a:xfrm>
          <a:prstGeom prst="rect">
            <a:avLst/>
          </a:prstGeom>
        </p:spPr>
      </p:pic>
      <p:pic>
        <p:nvPicPr>
          <p:cNvPr id="11" name="Picture 10"/>
          <p:cNvPicPr>
            <a:picLocks noChangeAspect="1"/>
          </p:cNvPicPr>
          <p:nvPr/>
        </p:nvPicPr>
        <p:blipFill>
          <a:blip r:embed="rId5"/>
          <a:stretch>
            <a:fillRect/>
          </a:stretch>
        </p:blipFill>
        <p:spPr>
          <a:xfrm>
            <a:off x="8682625" y="3073348"/>
            <a:ext cx="3145307" cy="3145307"/>
          </a:xfrm>
          <a:prstGeom prst="rect">
            <a:avLst/>
          </a:prstGeom>
        </p:spPr>
      </p:pic>
    </p:spTree>
    <p:extLst>
      <p:ext uri="{BB962C8B-B14F-4D97-AF65-F5344CB8AC3E}">
        <p14:creationId xmlns:p14="http://schemas.microsoft.com/office/powerpoint/2010/main" val="2676795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6f</a:t>
            </a:r>
            <a:endParaRPr lang="ko-KR" altLang="en-US" sz="4400" b="1" dirty="0">
              <a:effectLst/>
            </a:endParaRPr>
          </a:p>
        </p:txBody>
      </p:sp>
      <p:sp>
        <p:nvSpPr>
          <p:cNvPr id="7" name="TextBox 6"/>
          <p:cNvSpPr txBox="1"/>
          <p:nvPr/>
        </p:nvSpPr>
        <p:spPr>
          <a:xfrm>
            <a:off x="736600" y="1207010"/>
            <a:ext cx="7332133" cy="4278094"/>
          </a:xfrm>
          <a:prstGeom prst="rect">
            <a:avLst/>
          </a:prstGeom>
          <a:noFill/>
        </p:spPr>
        <p:txBody>
          <a:bodyPr wrap="square" rtlCol="0">
            <a:spAutoFit/>
          </a:bodyPr>
          <a:lstStyle/>
          <a:p>
            <a:r>
              <a:rPr lang="en-US" sz="2400" b="1" dirty="0" smtClean="0">
                <a:solidFill>
                  <a:schemeClr val="bg1"/>
                </a:solidFill>
              </a:rPr>
              <a:t>Fire extinguishers can be beneficial if they are controlled by someone who knows how and when to use them.</a:t>
            </a:r>
          </a:p>
          <a:p>
            <a:pPr marL="342900" indent="-342900">
              <a:buFont typeface="+mj-lt"/>
              <a:buAutoNum type="arabicPeriod"/>
            </a:pPr>
            <a:endParaRPr lang="en-US" sz="1000" dirty="0" smtClean="0">
              <a:solidFill>
                <a:schemeClr val="bg1"/>
              </a:solidFill>
            </a:endParaRPr>
          </a:p>
          <a:p>
            <a:pPr marL="342900" indent="-342900">
              <a:buFont typeface="+mj-lt"/>
              <a:buAutoNum type="arabicPeriod"/>
            </a:pPr>
            <a:r>
              <a:rPr lang="en-US" dirty="0" smtClean="0">
                <a:solidFill>
                  <a:schemeClr val="bg1"/>
                </a:solidFill>
              </a:rPr>
              <a:t>Know where the fire extinguishers are located.</a:t>
            </a:r>
          </a:p>
          <a:p>
            <a:pPr marL="342900" indent="-342900">
              <a:buFont typeface="+mj-lt"/>
              <a:buAutoNum type="arabicPeriod"/>
            </a:pPr>
            <a:r>
              <a:rPr lang="en-US" dirty="0" smtClean="0">
                <a:solidFill>
                  <a:schemeClr val="bg1"/>
                </a:solidFill>
              </a:rPr>
              <a:t>Practice using them correctly (PASS Method). The moment you face a fire is not the time to learn how to use the extinguisher.</a:t>
            </a:r>
          </a:p>
          <a:p>
            <a:pPr marL="342900" indent="-342900">
              <a:buFont typeface="+mj-lt"/>
              <a:buAutoNum type="arabicPeriod"/>
            </a:pPr>
            <a:r>
              <a:rPr lang="en-US" dirty="0" smtClean="0">
                <a:solidFill>
                  <a:schemeClr val="bg1"/>
                </a:solidFill>
              </a:rPr>
              <a:t>Using a fire extinguisher calls for quick and sensible judgement. A small, contained fire can usually be controlled by an extinguisher.</a:t>
            </a:r>
          </a:p>
          <a:p>
            <a:pPr marL="342900" indent="-342900">
              <a:buFont typeface="+mj-lt"/>
              <a:buAutoNum type="arabicPeriod"/>
            </a:pPr>
            <a:r>
              <a:rPr lang="en-US" dirty="0" smtClean="0">
                <a:solidFill>
                  <a:schemeClr val="bg1"/>
                </a:solidFill>
              </a:rPr>
              <a:t>Do not waste valuable time using an extinguisher on a fire that is too large to put out.</a:t>
            </a:r>
          </a:p>
          <a:p>
            <a:pPr marL="342900" indent="-342900">
              <a:buFont typeface="+mj-lt"/>
              <a:buAutoNum type="arabicPeriod"/>
            </a:pPr>
            <a:r>
              <a:rPr lang="en-US" dirty="0" smtClean="0">
                <a:solidFill>
                  <a:schemeClr val="bg1"/>
                </a:solidFill>
              </a:rPr>
              <a:t>Instead, sound the alarm and get out</a:t>
            </a:r>
          </a:p>
          <a:p>
            <a:endParaRPr lang="en-US" sz="1000" dirty="0" smtClean="0">
              <a:solidFill>
                <a:schemeClr val="bg1"/>
              </a:solidFill>
            </a:endParaRPr>
          </a:p>
          <a:p>
            <a:r>
              <a:rPr lang="en-US" dirty="0" smtClean="0">
                <a:solidFill>
                  <a:schemeClr val="bg1"/>
                </a:solidFill>
              </a:rPr>
              <a:t>Remember, if a fire is serious enough to require a fire extinguisher, it is serious enough to sound the alarm and call the fire department first.</a:t>
            </a:r>
            <a:endParaRPr lang="en-US"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742" y="1317625"/>
            <a:ext cx="3667944" cy="3212041"/>
          </a:xfrm>
          <a:prstGeom prst="rect">
            <a:avLst/>
          </a:prstGeom>
        </p:spPr>
      </p:pic>
    </p:spTree>
    <p:extLst>
      <p:ext uri="{BB962C8B-B14F-4D97-AF65-F5344CB8AC3E}">
        <p14:creationId xmlns:p14="http://schemas.microsoft.com/office/powerpoint/2010/main" val="1261600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178" y="1087966"/>
            <a:ext cx="5717822" cy="4288367"/>
          </a:xfrm>
          <a:prstGeom prst="rect">
            <a:avLst/>
          </a:prstGeom>
        </p:spPr>
      </p:pic>
      <p:sp>
        <p:nvSpPr>
          <p:cNvPr id="3" name="TextBox 2">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6f</a:t>
            </a:r>
            <a:endParaRPr lang="ko-KR" altLang="en-US" sz="4400" b="1" dirty="0">
              <a:effectLst/>
            </a:endParaRPr>
          </a:p>
        </p:txBody>
      </p:sp>
      <p:sp>
        <p:nvSpPr>
          <p:cNvPr id="4" name="TextBox 3"/>
          <p:cNvSpPr txBox="1"/>
          <p:nvPr/>
        </p:nvSpPr>
        <p:spPr>
          <a:xfrm>
            <a:off x="338665" y="1087965"/>
            <a:ext cx="5689599" cy="4247317"/>
          </a:xfrm>
          <a:prstGeom prst="rect">
            <a:avLst/>
          </a:prstGeom>
          <a:noFill/>
        </p:spPr>
        <p:txBody>
          <a:bodyPr wrap="square" rtlCol="0">
            <a:spAutoFit/>
          </a:bodyPr>
          <a:lstStyle/>
          <a:p>
            <a:r>
              <a:rPr lang="en-US" sz="2400" dirty="0">
                <a:solidFill>
                  <a:schemeClr val="bg1"/>
                </a:solidFill>
              </a:rPr>
              <a:t>There are </a:t>
            </a:r>
            <a:r>
              <a:rPr lang="en-US" sz="2400" dirty="0" smtClean="0">
                <a:solidFill>
                  <a:schemeClr val="bg1"/>
                </a:solidFill>
              </a:rPr>
              <a:t>5 </a:t>
            </a:r>
            <a:r>
              <a:rPr lang="en-US" sz="2400" dirty="0">
                <a:solidFill>
                  <a:schemeClr val="bg1"/>
                </a:solidFill>
              </a:rPr>
              <a:t>classes of fire extinguishers – A, B, </a:t>
            </a:r>
            <a:r>
              <a:rPr lang="en-US" sz="2400" dirty="0" smtClean="0">
                <a:solidFill>
                  <a:schemeClr val="bg1"/>
                </a:solidFill>
              </a:rPr>
              <a:t>C, D, and K </a:t>
            </a:r>
            <a:r>
              <a:rPr lang="en-US" sz="2400" dirty="0">
                <a:solidFill>
                  <a:schemeClr val="bg1"/>
                </a:solidFill>
              </a:rPr>
              <a:t>– and each class can put out a different type of fire.</a:t>
            </a:r>
          </a:p>
          <a:p>
            <a:pPr marL="285750" indent="-285750">
              <a:buFont typeface="Arial" panose="020B0604020202020204" pitchFamily="34" charset="0"/>
              <a:buChar char="•"/>
            </a:pPr>
            <a:r>
              <a:rPr lang="en-US" dirty="0">
                <a:solidFill>
                  <a:schemeClr val="bg1"/>
                </a:solidFill>
              </a:rPr>
              <a:t>Class A extinguishers will put out fires in ordinary combustibles such as wood and </a:t>
            </a:r>
            <a:r>
              <a:rPr lang="en-US" dirty="0" smtClean="0">
                <a:solidFill>
                  <a:schemeClr val="bg1"/>
                </a:solidFill>
              </a:rPr>
              <a:t>paper.</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Class B extinguishers are for use on flammable liquids like grease, gasoline and </a:t>
            </a:r>
            <a:r>
              <a:rPr lang="en-US" dirty="0" smtClean="0">
                <a:solidFill>
                  <a:schemeClr val="bg1"/>
                </a:solidFill>
              </a:rPr>
              <a:t>oil.</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Class C extinguishers are suitable for use only on electrically energized </a:t>
            </a:r>
            <a:r>
              <a:rPr lang="en-US" dirty="0" smtClean="0">
                <a:solidFill>
                  <a:schemeClr val="bg1"/>
                </a:solidFill>
              </a:rPr>
              <a:t>fires.</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Class D extinguishers are designed for use on flammable </a:t>
            </a:r>
            <a:r>
              <a:rPr lang="en-US" dirty="0" smtClean="0">
                <a:solidFill>
                  <a:schemeClr val="bg1"/>
                </a:solidFill>
              </a:rPr>
              <a:t>metals.</a:t>
            </a:r>
          </a:p>
          <a:p>
            <a:pPr marL="285750" indent="-285750">
              <a:buFont typeface="Arial" panose="020B0604020202020204" pitchFamily="34" charset="0"/>
              <a:buChar char="•"/>
            </a:pPr>
            <a:r>
              <a:rPr lang="en-US" dirty="0" smtClean="0">
                <a:solidFill>
                  <a:schemeClr val="bg1"/>
                </a:solidFill>
              </a:rPr>
              <a:t>Class K extinguishers are </a:t>
            </a:r>
            <a:r>
              <a:rPr lang="en-US" dirty="0">
                <a:solidFill>
                  <a:schemeClr val="bg1"/>
                </a:solidFill>
              </a:rPr>
              <a:t>used on fires involving cooking media (fats, grease, and oils) in commercial cooking sites such as restaurants.</a:t>
            </a:r>
          </a:p>
        </p:txBody>
      </p:sp>
    </p:spTree>
    <p:extLst>
      <p:ext uri="{BB962C8B-B14F-4D97-AF65-F5344CB8AC3E}">
        <p14:creationId xmlns:p14="http://schemas.microsoft.com/office/powerpoint/2010/main" val="2899700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6f</a:t>
            </a:r>
            <a:endParaRPr lang="ko-KR" altLang="en-US" sz="4400" b="1"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822" y="1092200"/>
            <a:ext cx="8954911" cy="5037138"/>
          </a:xfrm>
          <a:prstGeom prst="rect">
            <a:avLst/>
          </a:prstGeom>
        </p:spPr>
      </p:pic>
    </p:spTree>
    <p:extLst>
      <p:ext uri="{BB962C8B-B14F-4D97-AF65-F5344CB8AC3E}">
        <p14:creationId xmlns:p14="http://schemas.microsoft.com/office/powerpoint/2010/main" val="449307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6g</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1227666" y="1489914"/>
            <a:ext cx="7459133" cy="2677656"/>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400" b="1" dirty="0" smtClean="0">
                <a:effectLst/>
                <a:latin typeface="+mn-lt"/>
              </a:rPr>
              <a:t>If </a:t>
            </a:r>
            <a:r>
              <a:rPr lang="en-US" sz="2400" b="1" dirty="0">
                <a:effectLst/>
                <a:latin typeface="+mn-lt"/>
              </a:rPr>
              <a:t>a grease fire starts:</a:t>
            </a:r>
            <a:endParaRPr lang="en-US" sz="2400" dirty="0">
              <a:effectLst/>
              <a:latin typeface="+mn-lt"/>
            </a:endParaRPr>
          </a:p>
          <a:p>
            <a:pPr marL="342900" indent="-342900">
              <a:buFont typeface="+mj-lt"/>
              <a:buAutoNum type="arabicPeriod"/>
            </a:pPr>
            <a:r>
              <a:rPr lang="en-US" sz="1800" dirty="0">
                <a:effectLst/>
                <a:latin typeface="+mn-lt"/>
              </a:rPr>
              <a:t>Cover the flames with a metal lid or cookie sheet</a:t>
            </a:r>
            <a:r>
              <a:rPr lang="en-US" sz="1800" dirty="0" smtClean="0">
                <a:effectLst/>
                <a:latin typeface="+mn-lt"/>
              </a:rPr>
              <a:t>. </a:t>
            </a:r>
            <a:endParaRPr lang="en-US" sz="1800" dirty="0">
              <a:effectLst/>
              <a:latin typeface="+mn-lt"/>
            </a:endParaRPr>
          </a:p>
          <a:p>
            <a:pPr marL="342900" indent="-342900">
              <a:buFont typeface="+mj-lt"/>
              <a:buAutoNum type="arabicPeriod"/>
            </a:pPr>
            <a:r>
              <a:rPr lang="en-US" sz="1800" dirty="0">
                <a:effectLst/>
                <a:latin typeface="+mn-lt"/>
              </a:rPr>
              <a:t>Turn off the heat source.</a:t>
            </a:r>
          </a:p>
          <a:p>
            <a:pPr marL="342900" indent="-342900">
              <a:buFont typeface="+mj-lt"/>
              <a:buAutoNum type="arabicPeriod"/>
            </a:pPr>
            <a:r>
              <a:rPr lang="en-US" sz="1800" dirty="0">
                <a:effectLst/>
                <a:latin typeface="+mn-lt"/>
              </a:rPr>
              <a:t>If it's small and manageable, pour baking soda or salt on it to smother the fire.</a:t>
            </a:r>
          </a:p>
          <a:p>
            <a:pPr marL="342900" indent="-342900">
              <a:buFont typeface="+mj-lt"/>
              <a:buAutoNum type="arabicPeriod"/>
            </a:pPr>
            <a:r>
              <a:rPr lang="en-US" sz="1800" dirty="0">
                <a:effectLst/>
                <a:latin typeface="+mn-lt"/>
              </a:rPr>
              <a:t>As a last resort, spray the </a:t>
            </a:r>
            <a:r>
              <a:rPr lang="en-US" sz="1800" b="1" dirty="0">
                <a:effectLst/>
                <a:latin typeface="+mn-lt"/>
              </a:rPr>
              <a:t>fire</a:t>
            </a:r>
            <a:r>
              <a:rPr lang="en-US" sz="1800" dirty="0">
                <a:effectLst/>
                <a:latin typeface="+mn-lt"/>
              </a:rPr>
              <a:t> with a Class B dry chemical </a:t>
            </a:r>
            <a:r>
              <a:rPr lang="en-US" sz="1800" b="1" dirty="0">
                <a:effectLst/>
                <a:latin typeface="+mn-lt"/>
              </a:rPr>
              <a:t>fire</a:t>
            </a:r>
            <a:r>
              <a:rPr lang="en-US" sz="1800" dirty="0">
                <a:effectLst/>
                <a:latin typeface="+mn-lt"/>
              </a:rPr>
              <a:t> extinguisher.</a:t>
            </a:r>
          </a:p>
          <a:p>
            <a:pPr marL="342900" indent="-342900">
              <a:buFont typeface="+mj-lt"/>
              <a:buAutoNum type="arabicPeriod"/>
            </a:pPr>
            <a:r>
              <a:rPr lang="en-US" sz="1800" dirty="0">
                <a:effectLst/>
                <a:latin typeface="+mn-lt"/>
              </a:rPr>
              <a:t>Do not try to </a:t>
            </a:r>
            <a:r>
              <a:rPr lang="en-US" sz="1800" b="1" dirty="0">
                <a:effectLst/>
                <a:latin typeface="+mn-lt"/>
              </a:rPr>
              <a:t>extinguish</a:t>
            </a:r>
            <a:r>
              <a:rPr lang="en-US" sz="1800" dirty="0">
                <a:effectLst/>
                <a:latin typeface="+mn-lt"/>
              </a:rPr>
              <a:t> the </a:t>
            </a:r>
            <a:r>
              <a:rPr lang="en-US" sz="1800" b="1" dirty="0">
                <a:effectLst/>
                <a:latin typeface="+mn-lt"/>
              </a:rPr>
              <a:t>fire</a:t>
            </a:r>
            <a:r>
              <a:rPr lang="en-US" sz="1800" dirty="0">
                <a:effectLst/>
                <a:latin typeface="+mn-lt"/>
              </a:rPr>
              <a:t> with water.</a:t>
            </a:r>
          </a:p>
          <a:p>
            <a:pPr lvl="1"/>
            <a:endParaRPr lang="en-US" dirty="0">
              <a:solidFill>
                <a:schemeClr val="bg1"/>
              </a:solidFill>
            </a:endParaRPr>
          </a:p>
        </p:txBody>
      </p:sp>
      <p:pic>
        <p:nvPicPr>
          <p:cNvPr id="9" name="Picture 8"/>
          <p:cNvPicPr>
            <a:picLocks noChangeAspect="1"/>
          </p:cNvPicPr>
          <p:nvPr/>
        </p:nvPicPr>
        <p:blipFill>
          <a:blip r:embed="rId2"/>
          <a:stretch>
            <a:fillRect/>
          </a:stretch>
        </p:blipFill>
        <p:spPr>
          <a:xfrm>
            <a:off x="8446980" y="186541"/>
            <a:ext cx="2929872" cy="2181175"/>
          </a:xfrm>
          <a:prstGeom prst="rect">
            <a:avLst/>
          </a:prstGeom>
        </p:spPr>
      </p:pic>
      <p:pic>
        <p:nvPicPr>
          <p:cNvPr id="10" name="Picture 9"/>
          <p:cNvPicPr>
            <a:picLocks noChangeAspect="1"/>
          </p:cNvPicPr>
          <p:nvPr/>
        </p:nvPicPr>
        <p:blipFill>
          <a:blip r:embed="rId3"/>
          <a:stretch>
            <a:fillRect/>
          </a:stretch>
        </p:blipFill>
        <p:spPr>
          <a:xfrm>
            <a:off x="8446981" y="2367717"/>
            <a:ext cx="2929871" cy="2102716"/>
          </a:xfrm>
          <a:prstGeom prst="rect">
            <a:avLst/>
          </a:prstGeom>
        </p:spPr>
      </p:pic>
      <p:pic>
        <p:nvPicPr>
          <p:cNvPr id="11" name="Picture 10"/>
          <p:cNvPicPr>
            <a:picLocks noChangeAspect="1"/>
          </p:cNvPicPr>
          <p:nvPr/>
        </p:nvPicPr>
        <p:blipFill>
          <a:blip r:embed="rId4"/>
          <a:stretch>
            <a:fillRect/>
          </a:stretch>
        </p:blipFill>
        <p:spPr>
          <a:xfrm>
            <a:off x="2464358" y="4470433"/>
            <a:ext cx="2985420" cy="2139085"/>
          </a:xfrm>
          <a:prstGeom prst="rect">
            <a:avLst/>
          </a:prstGeom>
        </p:spPr>
      </p:pic>
      <p:pic>
        <p:nvPicPr>
          <p:cNvPr id="12" name="Picture 11"/>
          <p:cNvPicPr>
            <a:picLocks noChangeAspect="1"/>
          </p:cNvPicPr>
          <p:nvPr/>
        </p:nvPicPr>
        <p:blipFill>
          <a:blip r:embed="rId5"/>
          <a:stretch>
            <a:fillRect/>
          </a:stretch>
        </p:blipFill>
        <p:spPr>
          <a:xfrm>
            <a:off x="5449781" y="4470433"/>
            <a:ext cx="2997198" cy="2143801"/>
          </a:xfrm>
          <a:prstGeom prst="rect">
            <a:avLst/>
          </a:prstGeom>
        </p:spPr>
      </p:pic>
      <p:pic>
        <p:nvPicPr>
          <p:cNvPr id="13" name="Picture 12"/>
          <p:cNvPicPr>
            <a:picLocks noChangeAspect="1"/>
          </p:cNvPicPr>
          <p:nvPr/>
        </p:nvPicPr>
        <p:blipFill>
          <a:blip r:embed="rId6"/>
          <a:stretch>
            <a:fillRect/>
          </a:stretch>
        </p:blipFill>
        <p:spPr>
          <a:xfrm>
            <a:off x="8446980" y="4470434"/>
            <a:ext cx="2929872" cy="2139084"/>
          </a:xfrm>
          <a:prstGeom prst="rect">
            <a:avLst/>
          </a:prstGeom>
        </p:spPr>
      </p:pic>
    </p:spTree>
    <p:extLst>
      <p:ext uri="{BB962C8B-B14F-4D97-AF65-F5344CB8AC3E}">
        <p14:creationId xmlns:p14="http://schemas.microsoft.com/office/powerpoint/2010/main" val="640145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6h</a:t>
            </a:r>
            <a:endParaRPr lang="ko-KR" altLang="en-US" sz="4400" b="1" dirty="0">
              <a:effectLst/>
            </a:endParaRPr>
          </a:p>
        </p:txBody>
      </p:sp>
      <p:sp>
        <p:nvSpPr>
          <p:cNvPr id="4" name="TextBox 3"/>
          <p:cNvSpPr txBox="1"/>
          <p:nvPr/>
        </p:nvSpPr>
        <p:spPr>
          <a:xfrm>
            <a:off x="660401" y="1141841"/>
            <a:ext cx="5799666" cy="4616648"/>
          </a:xfrm>
          <a:prstGeom prst="rect">
            <a:avLst/>
          </a:prstGeom>
          <a:noFill/>
        </p:spPr>
        <p:txBody>
          <a:bodyPr wrap="square" rtlCol="0">
            <a:spAutoFit/>
          </a:bodyPr>
          <a:lstStyle/>
          <a:p>
            <a:r>
              <a:rPr lang="en-US" sz="2400" b="1" dirty="0">
                <a:solidFill>
                  <a:schemeClr val="bg1"/>
                </a:solidFill>
              </a:rPr>
              <a:t>Fire Safety in Public Buildings</a:t>
            </a:r>
          </a:p>
          <a:p>
            <a:endParaRPr lang="en-US" b="1" dirty="0" smtClean="0">
              <a:solidFill>
                <a:schemeClr val="bg1"/>
              </a:solidFill>
            </a:endParaRPr>
          </a:p>
          <a:p>
            <a:r>
              <a:rPr lang="en-US" sz="2000" b="1" dirty="0" smtClean="0">
                <a:solidFill>
                  <a:schemeClr val="bg1"/>
                </a:solidFill>
              </a:rPr>
              <a:t>Before </a:t>
            </a:r>
            <a:r>
              <a:rPr lang="en-US" sz="2000" b="1" dirty="0">
                <a:solidFill>
                  <a:schemeClr val="bg1"/>
                </a:solidFill>
              </a:rPr>
              <a:t>you </a:t>
            </a:r>
            <a:r>
              <a:rPr lang="en-US" sz="2000" b="1" dirty="0" smtClean="0">
                <a:solidFill>
                  <a:schemeClr val="bg1"/>
                </a:solidFill>
              </a:rPr>
              <a:t>enter:</a:t>
            </a:r>
            <a:endParaRPr lang="en-US" sz="2000" dirty="0">
              <a:solidFill>
                <a:schemeClr val="bg1"/>
              </a:solidFill>
            </a:endParaRPr>
          </a:p>
          <a:p>
            <a:pPr marL="285750" indent="-285750">
              <a:buFont typeface="Arial" panose="020B0604020202020204" pitchFamily="34" charset="0"/>
              <a:buChar char="•"/>
            </a:pPr>
            <a:r>
              <a:rPr lang="en-US" dirty="0">
                <a:solidFill>
                  <a:schemeClr val="bg1"/>
                </a:solidFill>
              </a:rPr>
              <a:t>Take a good look. Does the building appear to be in a condition that makes you feel safe? Is the main entrance wide, and does it open outward to allow easy exit?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Is </a:t>
            </a:r>
            <a:r>
              <a:rPr lang="en-US" dirty="0">
                <a:solidFill>
                  <a:schemeClr val="bg1"/>
                </a:solidFill>
              </a:rPr>
              <a:t>the outside area clear of materials stored against the building or blocking exits</a:t>
            </a:r>
            <a:r>
              <a:rPr lang="en-US" dirty="0" smtClean="0">
                <a:solidFill>
                  <a:schemeClr val="bg1"/>
                </a:solidFill>
              </a:rPr>
              <a:t>? </a:t>
            </a:r>
          </a:p>
          <a:p>
            <a:pPr marL="285750" indent="-285750">
              <a:buFont typeface="Arial" panose="020B0604020202020204" pitchFamily="34" charset="0"/>
              <a:buChar char="•"/>
            </a:pPr>
            <a:r>
              <a:rPr lang="en-US" dirty="0" smtClean="0">
                <a:solidFill>
                  <a:schemeClr val="bg1"/>
                </a:solidFill>
              </a:rPr>
              <a:t>Have </a:t>
            </a:r>
            <a:r>
              <a:rPr lang="en-US" dirty="0">
                <a:solidFill>
                  <a:schemeClr val="bg1"/>
                </a:solidFill>
              </a:rPr>
              <a:t>a communication plan. Identify a relative or friend to contact in case you are separated from family or friends in an emergency</a:t>
            </a:r>
            <a:r>
              <a:rPr lang="en-US" dirty="0" smtClean="0">
                <a:solidFill>
                  <a:schemeClr val="bg1"/>
                </a:solidFill>
              </a:rPr>
              <a:t>. </a:t>
            </a:r>
          </a:p>
          <a:p>
            <a:pPr marL="285750" indent="-285750">
              <a:buFont typeface="Arial" panose="020B0604020202020204" pitchFamily="34" charset="0"/>
              <a:buChar char="•"/>
            </a:pPr>
            <a:r>
              <a:rPr lang="en-US" dirty="0" smtClean="0">
                <a:solidFill>
                  <a:schemeClr val="bg1"/>
                </a:solidFill>
              </a:rPr>
              <a:t>Plan </a:t>
            </a:r>
            <a:r>
              <a:rPr lang="en-US" dirty="0">
                <a:solidFill>
                  <a:schemeClr val="bg1"/>
                </a:solidFill>
              </a:rPr>
              <a:t>a meeting </a:t>
            </a:r>
            <a:r>
              <a:rPr lang="en-US" dirty="0" smtClean="0">
                <a:solidFill>
                  <a:schemeClr val="bg1"/>
                </a:solidFill>
              </a:rPr>
              <a:t>place outside </a:t>
            </a:r>
            <a:r>
              <a:rPr lang="en-US" dirty="0">
                <a:solidFill>
                  <a:schemeClr val="bg1"/>
                </a:solidFill>
              </a:rPr>
              <a:t>to meet family or friends with whom you are attending the function. If there is an emergency, be sure to meet them there</a:t>
            </a:r>
            <a:r>
              <a:rPr lang="en-US" dirty="0" smtClean="0">
                <a:solidFill>
                  <a:schemeClr val="bg1"/>
                </a:solidFill>
              </a:rPr>
              <a:t>.</a:t>
            </a:r>
          </a:p>
          <a:p>
            <a:endParaRPr lang="en-US" b="1" dirty="0" smtClean="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0675" y="2048932"/>
            <a:ext cx="5254626" cy="2802467"/>
          </a:xfrm>
          <a:prstGeom prst="rect">
            <a:avLst/>
          </a:prstGeom>
        </p:spPr>
      </p:pic>
    </p:spTree>
    <p:extLst>
      <p:ext uri="{BB962C8B-B14F-4D97-AF65-F5344CB8AC3E}">
        <p14:creationId xmlns:p14="http://schemas.microsoft.com/office/powerpoint/2010/main" val="3516580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6h</a:t>
            </a:r>
            <a:endParaRPr lang="ko-KR" altLang="en-US" sz="4400" b="1" dirty="0">
              <a:effectLst/>
            </a:endParaRPr>
          </a:p>
        </p:txBody>
      </p:sp>
      <p:sp>
        <p:nvSpPr>
          <p:cNvPr id="4" name="TextBox 3"/>
          <p:cNvSpPr txBox="1"/>
          <p:nvPr/>
        </p:nvSpPr>
        <p:spPr>
          <a:xfrm>
            <a:off x="685800" y="1298587"/>
            <a:ext cx="6305550" cy="2708434"/>
          </a:xfrm>
          <a:prstGeom prst="rect">
            <a:avLst/>
          </a:prstGeom>
          <a:noFill/>
        </p:spPr>
        <p:txBody>
          <a:bodyPr wrap="square" rtlCol="0">
            <a:spAutoFit/>
          </a:bodyPr>
          <a:lstStyle/>
          <a:p>
            <a:r>
              <a:rPr lang="en-US" sz="2400" b="1" dirty="0">
                <a:solidFill>
                  <a:schemeClr val="bg1"/>
                </a:solidFill>
              </a:rPr>
              <a:t>Fire Safety in Public Buildings</a:t>
            </a:r>
          </a:p>
          <a:p>
            <a:endParaRPr lang="en-US" b="1" dirty="0" smtClean="0">
              <a:solidFill>
                <a:schemeClr val="bg1"/>
              </a:solidFill>
            </a:endParaRPr>
          </a:p>
          <a:p>
            <a:r>
              <a:rPr lang="en-US" sz="2000" b="1" dirty="0" smtClean="0">
                <a:solidFill>
                  <a:schemeClr val="bg1"/>
                </a:solidFill>
              </a:rPr>
              <a:t>When you enter:</a:t>
            </a:r>
          </a:p>
          <a:p>
            <a:pPr marL="285750" indent="-285750">
              <a:buFont typeface="Arial" panose="020B0604020202020204" pitchFamily="34" charset="0"/>
              <a:buChar char="•"/>
            </a:pPr>
            <a:r>
              <a:rPr lang="en-US" dirty="0" smtClean="0">
                <a:solidFill>
                  <a:schemeClr val="bg1"/>
                </a:solidFill>
              </a:rPr>
              <a:t>When </a:t>
            </a:r>
            <a:r>
              <a:rPr lang="en-US" dirty="0">
                <a:solidFill>
                  <a:schemeClr val="bg1"/>
                </a:solidFill>
              </a:rPr>
              <a:t>you enter a building, make sure to identify all available exits. Some exits may be in front and some in back of you.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Be </a:t>
            </a:r>
            <a:r>
              <a:rPr lang="en-US" dirty="0">
                <a:solidFill>
                  <a:schemeClr val="bg1"/>
                </a:solidFill>
              </a:rPr>
              <a:t>prepared to use your closest exit. You may not be able to use the main exit</a:t>
            </a:r>
            <a:r>
              <a:rPr lang="en-US" dirty="0" smtClean="0">
                <a:solidFill>
                  <a:schemeClr val="bg1"/>
                </a:solidFill>
              </a:rPr>
              <a:t>.</a:t>
            </a:r>
          </a:p>
          <a:p>
            <a:endParaRPr lang="en-US" dirty="0">
              <a:solidFill>
                <a:schemeClr val="bg1"/>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468" y="1634068"/>
            <a:ext cx="4572000" cy="2286000"/>
          </a:xfrm>
          <a:prstGeom prst="rect">
            <a:avLst/>
          </a:prstGeom>
        </p:spPr>
      </p:pic>
    </p:spTree>
    <p:extLst>
      <p:ext uri="{BB962C8B-B14F-4D97-AF65-F5344CB8AC3E}">
        <p14:creationId xmlns:p14="http://schemas.microsoft.com/office/powerpoint/2010/main" val="1830522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6h</a:t>
            </a:r>
            <a:endParaRPr lang="ko-KR" altLang="en-US" sz="4400" b="1" dirty="0">
              <a:effectLst/>
            </a:endParaRPr>
          </a:p>
        </p:txBody>
      </p:sp>
      <p:sp>
        <p:nvSpPr>
          <p:cNvPr id="4" name="TextBox 3"/>
          <p:cNvSpPr txBox="1"/>
          <p:nvPr/>
        </p:nvSpPr>
        <p:spPr>
          <a:xfrm>
            <a:off x="685800" y="1083489"/>
            <a:ext cx="7255933" cy="4647426"/>
          </a:xfrm>
          <a:prstGeom prst="rect">
            <a:avLst/>
          </a:prstGeom>
          <a:noFill/>
        </p:spPr>
        <p:txBody>
          <a:bodyPr wrap="square" rtlCol="0">
            <a:spAutoFit/>
          </a:bodyPr>
          <a:lstStyle/>
          <a:p>
            <a:r>
              <a:rPr lang="en-US" sz="2400" b="1" dirty="0">
                <a:solidFill>
                  <a:schemeClr val="bg1"/>
                </a:solidFill>
              </a:rPr>
              <a:t>Fire Safety in Public Buildings</a:t>
            </a:r>
          </a:p>
          <a:p>
            <a:endParaRPr lang="en-US" b="1" dirty="0" smtClean="0">
              <a:solidFill>
                <a:schemeClr val="bg1"/>
              </a:solidFill>
            </a:endParaRPr>
          </a:p>
          <a:p>
            <a:r>
              <a:rPr lang="en-US" sz="2000" b="1" dirty="0" smtClean="0">
                <a:solidFill>
                  <a:schemeClr val="bg1"/>
                </a:solidFill>
              </a:rPr>
              <a:t>During </a:t>
            </a:r>
            <a:r>
              <a:rPr lang="en-US" sz="2000" b="1" dirty="0">
                <a:solidFill>
                  <a:schemeClr val="bg1"/>
                </a:solidFill>
              </a:rPr>
              <a:t>an </a:t>
            </a:r>
            <a:r>
              <a:rPr lang="en-US" sz="2000" b="1" dirty="0" smtClean="0">
                <a:solidFill>
                  <a:schemeClr val="bg1"/>
                </a:solidFill>
              </a:rPr>
              <a:t>Emergency:</a:t>
            </a:r>
            <a:endParaRPr lang="en-US" sz="2000" dirty="0">
              <a:solidFill>
                <a:schemeClr val="bg1"/>
              </a:solidFill>
            </a:endParaRPr>
          </a:p>
          <a:p>
            <a:pPr marL="285750" indent="-285750">
              <a:buFont typeface="Arial" panose="020B0604020202020204" pitchFamily="34" charset="0"/>
              <a:buChar char="•"/>
            </a:pPr>
            <a:r>
              <a:rPr lang="en-US" dirty="0" smtClean="0">
                <a:solidFill>
                  <a:schemeClr val="bg1"/>
                </a:solidFill>
              </a:rPr>
              <a:t>If </a:t>
            </a:r>
            <a:r>
              <a:rPr lang="en-US" dirty="0">
                <a:solidFill>
                  <a:schemeClr val="bg1"/>
                </a:solidFill>
              </a:rPr>
              <a:t>an alarm sounds, you see smoke or fire, or other unusual disturbance, immediately exit the building in an orderly fashion</a:t>
            </a:r>
            <a:r>
              <a:rPr lang="en-US" dirty="0" smtClean="0">
                <a:solidFill>
                  <a:schemeClr val="bg1"/>
                </a:solidFill>
              </a:rPr>
              <a:t>. </a:t>
            </a:r>
          </a:p>
          <a:p>
            <a:pPr marL="285750" indent="-285750">
              <a:buFont typeface="Arial" panose="020B0604020202020204" pitchFamily="34" charset="0"/>
              <a:buChar char="•"/>
            </a:pPr>
            <a:r>
              <a:rPr lang="en-US" dirty="0" smtClean="0">
                <a:solidFill>
                  <a:schemeClr val="bg1"/>
                </a:solidFill>
              </a:rPr>
              <a:t>When </a:t>
            </a:r>
            <a:r>
              <a:rPr lang="en-US" dirty="0">
                <a:solidFill>
                  <a:schemeClr val="bg1"/>
                </a:solidFill>
              </a:rPr>
              <a:t>evacuating the building, be sure to feel doors for heat before opening them to be sure there is no fire danger on the other side.</a:t>
            </a:r>
          </a:p>
          <a:p>
            <a:pPr marL="285750" indent="-285750">
              <a:buFont typeface="Arial" panose="020B0604020202020204" pitchFamily="34" charset="0"/>
              <a:buChar char="•"/>
            </a:pPr>
            <a:r>
              <a:rPr lang="en-US" dirty="0">
                <a:solidFill>
                  <a:schemeClr val="bg1"/>
                </a:solidFill>
              </a:rPr>
              <a:t>If there is smoke in the air, stay low to the ground, especially your head, to reduce inhalation exposure.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Keep </a:t>
            </a:r>
            <a:r>
              <a:rPr lang="en-US" dirty="0">
                <a:solidFill>
                  <a:schemeClr val="bg1"/>
                </a:solidFill>
              </a:rPr>
              <a:t>on hand on the wall to prevent disorientation and crawl to the nearest exit.</a:t>
            </a:r>
          </a:p>
          <a:p>
            <a:pPr marL="285750" indent="-285750">
              <a:buFont typeface="Arial" panose="020B0604020202020204" pitchFamily="34" charset="0"/>
              <a:buChar char="•"/>
            </a:pPr>
            <a:r>
              <a:rPr lang="en-US" dirty="0" smtClean="0">
                <a:solidFill>
                  <a:schemeClr val="bg1"/>
                </a:solidFill>
              </a:rPr>
              <a:t>Once </a:t>
            </a:r>
            <a:r>
              <a:rPr lang="en-US" dirty="0">
                <a:solidFill>
                  <a:schemeClr val="bg1"/>
                </a:solidFill>
              </a:rPr>
              <a:t>you have escaped, stay out. Under no circumstances should you ever go back into a burning building. Let trained firefighters conduct rescue operations</a:t>
            </a:r>
            <a:r>
              <a:rPr lang="en-US" dirty="0" smtClean="0">
                <a:solidFill>
                  <a:schemeClr val="bg1"/>
                </a:solidFill>
              </a:rPr>
              <a:t>. </a:t>
            </a:r>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00" y="1083489"/>
            <a:ext cx="3657600" cy="5120640"/>
          </a:xfrm>
          <a:prstGeom prst="rect">
            <a:avLst/>
          </a:prstGeom>
        </p:spPr>
      </p:pic>
    </p:spTree>
    <p:extLst>
      <p:ext uri="{BB962C8B-B14F-4D97-AF65-F5344CB8AC3E}">
        <p14:creationId xmlns:p14="http://schemas.microsoft.com/office/powerpoint/2010/main" val="3699923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7</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364452"/>
            <a:ext cx="6943477" cy="2031325"/>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1800" dirty="0"/>
              <a:t>Do the following:</a:t>
            </a:r>
          </a:p>
          <a:p>
            <a:pPr marL="800100" lvl="1" indent="-342900">
              <a:buFont typeface="+mj-lt"/>
              <a:buAutoNum type="alphaLcPeriod"/>
            </a:pPr>
            <a:r>
              <a:rPr lang="en-US" dirty="0">
                <a:solidFill>
                  <a:schemeClr val="bg1"/>
                </a:solidFill>
                <a:effectLst>
                  <a:outerShdw blurRad="38100" dist="38100" dir="2700000" algn="tl">
                    <a:srgbClr val="000000">
                      <a:alpha val="43137"/>
                    </a:srgbClr>
                  </a:outerShdw>
                </a:effectLst>
              </a:rPr>
              <a:t>Demonstrate lighting a match safely, the proper way to extinguish it and to dispose of it.</a:t>
            </a:r>
            <a:r>
              <a:rPr lang="en-US" dirty="0" smtClean="0">
                <a:solidFill>
                  <a:schemeClr val="bg1"/>
                </a:solidFill>
                <a:effectLst>
                  <a:outerShdw blurRad="38100" dist="38100" dir="2700000" algn="tl">
                    <a:srgbClr val="000000">
                      <a:alpha val="43137"/>
                    </a:srgbClr>
                  </a:outerShdw>
                </a:effectLst>
              </a:rPr>
              <a:t> </a:t>
            </a:r>
            <a:endParaRPr lang="en-US" dirty="0">
              <a:solidFill>
                <a:schemeClr val="bg1"/>
              </a:solidFill>
              <a:effectLst>
                <a:outerShdw blurRad="38100" dist="38100" dir="2700000" algn="tl">
                  <a:srgbClr val="000000">
                    <a:alpha val="43137"/>
                  </a:srgbClr>
                </a:outerShdw>
              </a:effectLst>
            </a:endParaRPr>
          </a:p>
          <a:p>
            <a:pPr marL="800100" lvl="1" indent="-342900">
              <a:buFont typeface="+mj-lt"/>
              <a:buAutoNum type="alphaLcPeriod"/>
            </a:pPr>
            <a:r>
              <a:rPr lang="en-US" dirty="0">
                <a:solidFill>
                  <a:schemeClr val="bg1"/>
                </a:solidFill>
                <a:effectLst>
                  <a:outerShdw blurRad="38100" dist="38100" dir="2700000" algn="tl">
                    <a:srgbClr val="000000">
                      <a:alpha val="43137"/>
                    </a:srgbClr>
                  </a:outerShdw>
                </a:effectLst>
              </a:rPr>
              <a:t>Demonstrate the safe way to start a charcoal fire. </a:t>
            </a:r>
          </a:p>
          <a:p>
            <a:pPr marL="800100" lvl="1" indent="-342900">
              <a:buFont typeface="+mj-lt"/>
              <a:buAutoNum type="alphaLcPeriod"/>
            </a:pPr>
            <a:r>
              <a:rPr lang="en-US" dirty="0">
                <a:solidFill>
                  <a:schemeClr val="bg1"/>
                </a:solidFill>
                <a:effectLst>
                  <a:outerShdw blurRad="38100" dist="38100" dir="2700000" algn="tl">
                    <a:srgbClr val="000000">
                      <a:alpha val="43137"/>
                    </a:srgbClr>
                  </a:outerShdw>
                </a:effectLst>
              </a:rPr>
              <a:t>Demonstrate how to safely light a candle. Discuss with your counselor how to safely use candles.</a:t>
            </a:r>
          </a:p>
          <a:p>
            <a:endParaRPr lang="ko-KR" altLang="en-US" sz="1800" dirty="0">
              <a:effectLst/>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735502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9924" y="1227438"/>
            <a:ext cx="6400800" cy="4216539"/>
          </a:xfrm>
          <a:prstGeom prst="rect">
            <a:avLst/>
          </a:prstGeom>
          <a:noFill/>
        </p:spPr>
        <p:txBody>
          <a:bodyPr wrap="square" rtlCol="0">
            <a:spAutoFit/>
          </a:bodyPr>
          <a:lstStyle/>
          <a:p>
            <a:pPr marL="342900" indent="-342900">
              <a:buFont typeface="+mj-lt"/>
              <a:buAutoNum type="arabicPeriod" startAt="6"/>
            </a:pPr>
            <a:r>
              <a:rPr lang="en-US" sz="2400" dirty="0" smtClean="0">
                <a:effectLst>
                  <a:outerShdw blurRad="38100" dist="38100" dir="2700000" algn="tl">
                    <a:srgbClr val="000000">
                      <a:alpha val="43137"/>
                    </a:srgbClr>
                  </a:outerShdw>
                </a:effectLst>
              </a:rPr>
              <a:t>Conduct </a:t>
            </a:r>
            <a:r>
              <a:rPr lang="en-US" sz="2400" dirty="0">
                <a:effectLst>
                  <a:outerShdw blurRad="38100" dist="38100" dir="2700000" algn="tl">
                    <a:srgbClr val="000000">
                      <a:alpha val="43137"/>
                    </a:srgbClr>
                  </a:outerShdw>
                </a:effectLst>
              </a:rPr>
              <a:t>a home safety survey with the help of an adult. Then do the following:</a:t>
            </a:r>
          </a:p>
          <a:p>
            <a:pPr marL="800100" lvl="1" indent="-342900">
              <a:buFont typeface="+mj-lt"/>
              <a:buAutoNum type="alphaLcPeriod"/>
            </a:pPr>
            <a:r>
              <a:rPr lang="en-US" sz="2000" dirty="0">
                <a:effectLst>
                  <a:outerShdw blurRad="38100" dist="38100" dir="2700000" algn="tl">
                    <a:srgbClr val="000000">
                      <a:alpha val="43137"/>
                    </a:srgbClr>
                  </a:outerShdw>
                </a:effectLst>
              </a:rPr>
              <a:t>Draw a home fire-escape plan, create a home fire-drill schedule, and conduct a home fire drill. </a:t>
            </a:r>
          </a:p>
          <a:p>
            <a:pPr marL="800100" lvl="1" indent="-342900">
              <a:buFont typeface="+mj-lt"/>
              <a:buAutoNum type="alphaLcPeriod"/>
            </a:pPr>
            <a:r>
              <a:rPr lang="en-US" sz="2000" dirty="0">
                <a:effectLst>
                  <a:outerShdw blurRad="38100" dist="38100" dir="2700000" algn="tl">
                    <a:srgbClr val="000000">
                      <a:alpha val="43137"/>
                    </a:srgbClr>
                  </a:outerShdw>
                </a:effectLst>
              </a:rPr>
              <a:t>Identify the location of all smoke alarms in your home and confirm that none are more than 10 years old. Test each smoke alarm and demonstrate regular maintenance of a smoke alarm. </a:t>
            </a:r>
            <a:endParaRPr lang="en-US" sz="2000" dirty="0" smtClean="0">
              <a:effectLst>
                <a:outerShdw blurRad="38100" dist="38100" dir="2700000" algn="tl">
                  <a:srgbClr val="000000">
                    <a:alpha val="43137"/>
                  </a:srgbClr>
                </a:outerShdw>
              </a:effectLst>
            </a:endParaRPr>
          </a:p>
          <a:p>
            <a:pPr marL="800100" lvl="1" indent="-342900">
              <a:buFont typeface="+mj-lt"/>
              <a:buAutoNum type="alphaLcPeriod"/>
            </a:pPr>
            <a:r>
              <a:rPr lang="en-US" sz="2000" dirty="0" smtClean="0">
                <a:effectLst>
                  <a:outerShdw blurRad="38100" dist="38100" dir="2700000" algn="tl">
                    <a:srgbClr val="000000">
                      <a:alpha val="43137"/>
                    </a:srgbClr>
                  </a:outerShdw>
                </a:effectLst>
              </a:rPr>
              <a:t>Explain </a:t>
            </a:r>
            <a:r>
              <a:rPr lang="en-US" sz="2000" dirty="0">
                <a:effectLst>
                  <a:outerShdw blurRad="38100" dist="38100" dir="2700000" algn="tl">
                    <a:srgbClr val="000000">
                      <a:alpha val="43137"/>
                    </a:srgbClr>
                  </a:outerShdw>
                </a:effectLst>
              </a:rPr>
              <a:t>what to do when you smell </a:t>
            </a:r>
            <a:r>
              <a:rPr lang="en-US" sz="2000" dirty="0" smtClean="0">
                <a:effectLst>
                  <a:outerShdw blurRad="38100" dist="38100" dir="2700000" algn="tl">
                    <a:srgbClr val="000000">
                      <a:alpha val="43137"/>
                    </a:srgbClr>
                  </a:outerShdw>
                </a:effectLst>
              </a:rPr>
              <a:t>natural gas </a:t>
            </a:r>
            <a:r>
              <a:rPr lang="en-US" sz="2000" dirty="0">
                <a:effectLst>
                  <a:outerShdw blurRad="38100" dist="38100" dir="2700000" algn="tl">
                    <a:srgbClr val="000000">
                      <a:alpha val="43137"/>
                    </a:srgbClr>
                  </a:outerShdw>
                </a:effectLst>
              </a:rPr>
              <a:t>and when you smell smoke</a:t>
            </a:r>
            <a:r>
              <a:rPr lang="en-US" sz="2000" dirty="0" smtClean="0">
                <a:effectLst>
                  <a:outerShdw blurRad="38100" dist="38100" dir="2700000" algn="tl">
                    <a:srgbClr val="000000">
                      <a:alpha val="43137"/>
                    </a:srgbClr>
                  </a:outerShdw>
                </a:effectLst>
              </a:rPr>
              <a:t>.</a:t>
            </a:r>
          </a:p>
          <a:p>
            <a:pPr marL="800100" lvl="1" indent="-342900">
              <a:buFont typeface="+mj-lt"/>
              <a:buAutoNum type="alphaLcPeriod"/>
            </a:pPr>
            <a:r>
              <a:rPr lang="en-US" sz="2000" dirty="0">
                <a:effectLst>
                  <a:outerShdw blurRad="38100" dist="38100" dir="2700000" algn="tl">
                    <a:srgbClr val="000000">
                      <a:alpha val="43137"/>
                    </a:srgbClr>
                  </a:outerShdw>
                </a:effectLst>
              </a:rPr>
              <a:t>Explain how you would report a fire to have the fire department respond. </a:t>
            </a: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3782286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7a</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429933" y="993098"/>
            <a:ext cx="6943477" cy="2400657"/>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0" lvl="1"/>
            <a:r>
              <a:rPr lang="en-US" sz="2400" dirty="0" smtClean="0">
                <a:solidFill>
                  <a:schemeClr val="bg1"/>
                </a:solidFill>
              </a:rPr>
              <a:t>Lighting </a:t>
            </a:r>
            <a:r>
              <a:rPr lang="en-US" sz="2400" dirty="0">
                <a:solidFill>
                  <a:schemeClr val="bg1"/>
                </a:solidFill>
              </a:rPr>
              <a:t>a match safely. </a:t>
            </a:r>
            <a:endParaRPr lang="en-US" sz="2400" dirty="0" smtClean="0">
              <a:solidFill>
                <a:schemeClr val="bg1"/>
              </a:solidFill>
            </a:endParaRPr>
          </a:p>
          <a:p>
            <a:pPr marL="342900" indent="-342900">
              <a:buFont typeface="+mj-lt"/>
              <a:buAutoNum type="arabicPeriod"/>
            </a:pPr>
            <a:r>
              <a:rPr lang="en-US" sz="1800" dirty="0">
                <a:effectLst/>
                <a:latin typeface="+mn-lt"/>
              </a:rPr>
              <a:t>Hold the safety match with your dominant hand.</a:t>
            </a:r>
          </a:p>
          <a:p>
            <a:pPr marL="342900" indent="-342900">
              <a:buFont typeface="+mj-lt"/>
              <a:buAutoNum type="arabicPeriod"/>
            </a:pPr>
            <a:r>
              <a:rPr lang="en-US" sz="1800" dirty="0">
                <a:effectLst/>
                <a:latin typeface="+mn-lt"/>
              </a:rPr>
              <a:t>Hold the match box in your non-dominant hand.</a:t>
            </a:r>
          </a:p>
          <a:p>
            <a:pPr marL="342900" indent="-342900">
              <a:buFont typeface="+mj-lt"/>
              <a:buAutoNum type="arabicPeriod"/>
            </a:pPr>
            <a:r>
              <a:rPr lang="en-US" sz="1800" dirty="0">
                <a:effectLst/>
                <a:latin typeface="+mn-lt"/>
              </a:rPr>
              <a:t>Swiftly strike the head of the </a:t>
            </a:r>
            <a:r>
              <a:rPr lang="en-US" sz="1800" b="1" dirty="0">
                <a:effectLst/>
                <a:latin typeface="+mn-lt"/>
              </a:rPr>
              <a:t>match</a:t>
            </a:r>
            <a:r>
              <a:rPr lang="en-US" sz="1800" dirty="0">
                <a:effectLst/>
                <a:latin typeface="+mn-lt"/>
              </a:rPr>
              <a:t> against the side of the match box. Important: Strike in the direction away from your body, so the fire ignites and starts away from you, not towards you.</a:t>
            </a:r>
          </a:p>
          <a:p>
            <a:pPr marL="800100" lvl="1" indent="-342900">
              <a:buFont typeface="+mj-lt"/>
              <a:buAutoNum type="alphaLcPeriod"/>
            </a:pPr>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8204" y="3393755"/>
            <a:ext cx="5054600" cy="2843213"/>
          </a:xfrm>
          <a:prstGeom prst="rect">
            <a:avLst/>
          </a:prstGeom>
        </p:spPr>
      </p:pic>
    </p:spTree>
    <p:extLst>
      <p:ext uri="{BB962C8B-B14F-4D97-AF65-F5344CB8AC3E}">
        <p14:creationId xmlns:p14="http://schemas.microsoft.com/office/powerpoint/2010/main" val="4283480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7a</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429933" y="1044661"/>
            <a:ext cx="6943477" cy="1015663"/>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0" lvl="1"/>
            <a:r>
              <a:rPr lang="en-US" sz="2400" dirty="0" smtClean="0">
                <a:solidFill>
                  <a:schemeClr val="bg1"/>
                </a:solidFill>
              </a:rPr>
              <a:t>Extinguishing and disposing of a match. </a:t>
            </a:r>
            <a:endParaRPr lang="en-US" sz="2400" dirty="0" smtClean="0">
              <a:solidFill>
                <a:schemeClr val="bg1"/>
              </a:solidFill>
            </a:endParaRPr>
          </a:p>
          <a:p>
            <a:pPr marL="342900" indent="-342900">
              <a:buFont typeface="+mj-lt"/>
              <a:buAutoNum type="arabicPeriod"/>
            </a:pPr>
            <a:r>
              <a:rPr lang="en-US" sz="1800" dirty="0"/>
              <a:t>Wet them before disposing of them</a:t>
            </a:r>
            <a:r>
              <a:rPr lang="en-US" sz="1800" dirty="0" smtClean="0"/>
              <a:t>.</a:t>
            </a:r>
            <a:endParaRPr lang="en-US" sz="1800" dirty="0">
              <a:effectLst/>
              <a:latin typeface="+mn-lt"/>
            </a:endParaRPr>
          </a:p>
          <a:p>
            <a:pPr marL="342900" indent="-342900">
              <a:buFont typeface="+mj-lt"/>
              <a:buAutoNum type="arabicPeriod"/>
            </a:pPr>
            <a:r>
              <a:rPr lang="en-US" sz="1800" dirty="0" smtClean="0"/>
              <a:t>Then throw </a:t>
            </a:r>
            <a:r>
              <a:rPr lang="en-US" sz="1800" dirty="0"/>
              <a:t>the soaked matches in the garbage </a:t>
            </a:r>
            <a:r>
              <a:rPr lang="en-US" sz="1800" dirty="0" smtClean="0"/>
              <a:t>bin.</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3341940" y="2290985"/>
            <a:ext cx="4109476" cy="2315198"/>
          </a:xfrm>
          <a:prstGeom prst="rect">
            <a:avLst/>
          </a:prstGeom>
        </p:spPr>
      </p:pic>
    </p:spTree>
    <p:extLst>
      <p:ext uri="{BB962C8B-B14F-4D97-AF65-F5344CB8AC3E}">
        <p14:creationId xmlns:p14="http://schemas.microsoft.com/office/powerpoint/2010/main" val="596102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7b</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4772936" y="819372"/>
            <a:ext cx="6866467" cy="461665"/>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0" lvl="1"/>
            <a:r>
              <a:rPr lang="en-US" sz="2400" dirty="0" smtClean="0">
                <a:solidFill>
                  <a:schemeClr val="bg1"/>
                </a:solidFill>
              </a:rPr>
              <a:t>Demonstrate </a:t>
            </a:r>
            <a:r>
              <a:rPr lang="en-US" sz="2400" dirty="0">
                <a:solidFill>
                  <a:schemeClr val="bg1"/>
                </a:solidFill>
              </a:rPr>
              <a:t>the safe way to start a charcoal fire.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229" y="900653"/>
            <a:ext cx="2096411" cy="1863476"/>
          </a:xfrm>
          <a:prstGeom prst="rect">
            <a:avLst/>
          </a:prstGeom>
        </p:spPr>
      </p:pic>
      <p:sp>
        <p:nvSpPr>
          <p:cNvPr id="8" name="Rectangle 7"/>
          <p:cNvSpPr/>
          <p:nvPr/>
        </p:nvSpPr>
        <p:spPr>
          <a:xfrm>
            <a:off x="4772936" y="1473742"/>
            <a:ext cx="6756400" cy="707886"/>
          </a:xfrm>
          <a:prstGeom prst="rect">
            <a:avLst/>
          </a:prstGeom>
        </p:spPr>
        <p:txBody>
          <a:bodyPr wrap="square">
            <a:spAutoFit/>
          </a:bodyPr>
          <a:lstStyle/>
          <a:p>
            <a:r>
              <a:rPr lang="en-US" sz="2000" dirty="0">
                <a:solidFill>
                  <a:schemeClr val="bg1"/>
                </a:solidFill>
              </a:rPr>
              <a:t>Step </a:t>
            </a:r>
            <a:r>
              <a:rPr lang="en-US" sz="2000" dirty="0" smtClean="0">
                <a:solidFill>
                  <a:schemeClr val="bg1"/>
                </a:solidFill>
              </a:rPr>
              <a:t>1: </a:t>
            </a:r>
            <a:r>
              <a:rPr lang="en-US" sz="2000" dirty="0">
                <a:solidFill>
                  <a:schemeClr val="bg1"/>
                </a:solidFill>
              </a:rPr>
              <a:t>Fill the chimney </a:t>
            </a:r>
            <a:r>
              <a:rPr lang="en-US" sz="2000" dirty="0" smtClean="0">
                <a:solidFill>
                  <a:schemeClr val="bg1"/>
                </a:solidFill>
              </a:rPr>
              <a:t>with </a:t>
            </a:r>
            <a:r>
              <a:rPr lang="en-US" sz="2000" dirty="0">
                <a:solidFill>
                  <a:schemeClr val="bg1"/>
                </a:solidFill>
              </a:rPr>
              <a:t>the appropriate amount of charcoal.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021" y="2754717"/>
            <a:ext cx="2087033" cy="1855140"/>
          </a:xfrm>
          <a:prstGeom prst="rect">
            <a:avLst/>
          </a:prstGeom>
        </p:spPr>
      </p:pic>
      <p:sp>
        <p:nvSpPr>
          <p:cNvPr id="10" name="Rectangle 9"/>
          <p:cNvSpPr/>
          <p:nvPr/>
        </p:nvSpPr>
        <p:spPr>
          <a:xfrm>
            <a:off x="4772936" y="3174455"/>
            <a:ext cx="6866467" cy="1015663"/>
          </a:xfrm>
          <a:prstGeom prst="rect">
            <a:avLst/>
          </a:prstGeom>
        </p:spPr>
        <p:txBody>
          <a:bodyPr wrap="square">
            <a:spAutoFit/>
          </a:bodyPr>
          <a:lstStyle/>
          <a:p>
            <a:r>
              <a:rPr lang="en-US" sz="2000" dirty="0">
                <a:solidFill>
                  <a:schemeClr val="bg1"/>
                </a:solidFill>
              </a:rPr>
              <a:t>Step </a:t>
            </a:r>
            <a:r>
              <a:rPr lang="en-US" sz="2000" dirty="0" smtClean="0">
                <a:solidFill>
                  <a:schemeClr val="bg1"/>
                </a:solidFill>
              </a:rPr>
              <a:t>2: Add </a:t>
            </a:r>
            <a:r>
              <a:rPr lang="en-US" sz="2000" dirty="0">
                <a:solidFill>
                  <a:schemeClr val="bg1"/>
                </a:solidFill>
              </a:rPr>
              <a:t>one or two sheets of newspaper, following the instructions on the chimney. Light the newspaper in several spots.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3229" y="4609857"/>
            <a:ext cx="2087033" cy="1855140"/>
          </a:xfrm>
          <a:prstGeom prst="rect">
            <a:avLst/>
          </a:prstGeom>
        </p:spPr>
      </p:pic>
      <p:sp>
        <p:nvSpPr>
          <p:cNvPr id="12" name="Rectangle 11"/>
          <p:cNvSpPr/>
          <p:nvPr/>
        </p:nvSpPr>
        <p:spPr>
          <a:xfrm>
            <a:off x="4772936" y="4567931"/>
            <a:ext cx="6976534" cy="1938992"/>
          </a:xfrm>
          <a:prstGeom prst="rect">
            <a:avLst/>
          </a:prstGeom>
        </p:spPr>
        <p:txBody>
          <a:bodyPr wrap="square">
            <a:spAutoFit/>
          </a:bodyPr>
          <a:lstStyle/>
          <a:p>
            <a:r>
              <a:rPr lang="en-US" sz="2000" dirty="0">
                <a:solidFill>
                  <a:schemeClr val="bg1"/>
                </a:solidFill>
              </a:rPr>
              <a:t>Step </a:t>
            </a:r>
            <a:r>
              <a:rPr lang="en-US" sz="2000" dirty="0" smtClean="0">
                <a:solidFill>
                  <a:schemeClr val="bg1"/>
                </a:solidFill>
              </a:rPr>
              <a:t>3: After </a:t>
            </a:r>
            <a:r>
              <a:rPr lang="en-US" sz="2000" dirty="0">
                <a:solidFill>
                  <a:schemeClr val="bg1"/>
                </a:solidFill>
              </a:rPr>
              <a:t>about 10 minutes, you will see the coals starting to glow through the vents and flames starting to flicker over the top layer of coals. Pour them out into a pile and wait until the coals are mostly covered in ash and gray in color. Then spread the coals out. The entire process takes approximately 15 minutes.</a:t>
            </a:r>
          </a:p>
        </p:txBody>
      </p:sp>
    </p:spTree>
    <p:extLst>
      <p:ext uri="{BB962C8B-B14F-4D97-AF65-F5344CB8AC3E}">
        <p14:creationId xmlns:p14="http://schemas.microsoft.com/office/powerpoint/2010/main" val="22374804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7b</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4783667" y="900653"/>
            <a:ext cx="6976533" cy="461665"/>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0" lvl="1"/>
            <a:r>
              <a:rPr lang="en-US" sz="2400" dirty="0" smtClean="0">
                <a:solidFill>
                  <a:schemeClr val="bg1"/>
                </a:solidFill>
              </a:rPr>
              <a:t>Demonstrate </a:t>
            </a:r>
            <a:r>
              <a:rPr lang="en-US" sz="2400" dirty="0">
                <a:solidFill>
                  <a:schemeClr val="bg1"/>
                </a:solidFill>
              </a:rPr>
              <a:t>the safe way to start a charcoal fire</a:t>
            </a:r>
            <a:r>
              <a:rPr lang="en-US" sz="2400" dirty="0" smtClean="0">
                <a:solidFill>
                  <a:schemeClr val="bg1"/>
                </a:solidFill>
              </a:rPr>
              <a:t>.</a:t>
            </a:r>
            <a:endParaRPr lang="ko-KR" altLang="en-US" sz="1800" dirty="0">
              <a:effectLst/>
            </a:endParaRPr>
          </a:p>
        </p:txBody>
      </p:sp>
      <p:sp>
        <p:nvSpPr>
          <p:cNvPr id="8" name="Rectangle 7"/>
          <p:cNvSpPr/>
          <p:nvPr/>
        </p:nvSpPr>
        <p:spPr>
          <a:xfrm>
            <a:off x="4783666" y="1438426"/>
            <a:ext cx="7035800" cy="923330"/>
          </a:xfrm>
          <a:prstGeom prst="rect">
            <a:avLst/>
          </a:prstGeom>
        </p:spPr>
        <p:txBody>
          <a:bodyPr wrap="square">
            <a:spAutoFit/>
          </a:bodyPr>
          <a:lstStyle/>
          <a:p>
            <a:r>
              <a:rPr lang="en-US" dirty="0">
                <a:solidFill>
                  <a:schemeClr val="bg1"/>
                </a:solidFill>
              </a:rPr>
              <a:t>Step </a:t>
            </a:r>
            <a:r>
              <a:rPr lang="en-US" dirty="0" smtClean="0">
                <a:solidFill>
                  <a:schemeClr val="bg1"/>
                </a:solidFill>
              </a:rPr>
              <a:t>1: Arrange </a:t>
            </a:r>
            <a:r>
              <a:rPr lang="en-US" dirty="0">
                <a:solidFill>
                  <a:schemeClr val="bg1"/>
                </a:solidFill>
              </a:rPr>
              <a:t>the coals into a neat mound</a:t>
            </a:r>
            <a:r>
              <a:rPr lang="en-US" dirty="0" smtClean="0">
                <a:solidFill>
                  <a:schemeClr val="bg1"/>
                </a:solidFill>
              </a:rPr>
              <a:t>. Piling </a:t>
            </a:r>
            <a:r>
              <a:rPr lang="en-US" dirty="0">
                <a:solidFill>
                  <a:schemeClr val="bg1"/>
                </a:solidFill>
              </a:rPr>
              <a:t>the coals into a mound or pyramid will help increase coal-to-coal contact and help the fire spread.</a:t>
            </a:r>
          </a:p>
        </p:txBody>
      </p:sp>
      <p:sp>
        <p:nvSpPr>
          <p:cNvPr id="10" name="Rectangle 9"/>
          <p:cNvSpPr/>
          <p:nvPr/>
        </p:nvSpPr>
        <p:spPr>
          <a:xfrm>
            <a:off x="4783666" y="3139823"/>
            <a:ext cx="7035800" cy="1200329"/>
          </a:xfrm>
          <a:prstGeom prst="rect">
            <a:avLst/>
          </a:prstGeom>
        </p:spPr>
        <p:txBody>
          <a:bodyPr wrap="square">
            <a:spAutoFit/>
          </a:bodyPr>
          <a:lstStyle/>
          <a:p>
            <a:r>
              <a:rPr lang="en-US" dirty="0">
                <a:solidFill>
                  <a:schemeClr val="bg1"/>
                </a:solidFill>
              </a:rPr>
              <a:t>Step </a:t>
            </a:r>
            <a:r>
              <a:rPr lang="en-US" dirty="0" smtClean="0">
                <a:solidFill>
                  <a:schemeClr val="bg1"/>
                </a:solidFill>
              </a:rPr>
              <a:t>2: Carefully </a:t>
            </a:r>
            <a:r>
              <a:rPr lang="en-US" dirty="0">
                <a:solidFill>
                  <a:schemeClr val="bg1"/>
                </a:solidFill>
              </a:rPr>
              <a:t>squirt lighter fluid on the top and sides of the charcoal mound, following lighter fluid directions. Light immediately after applying the fluid. Never squirt lighter fluid onto flaming or hot coals.</a:t>
            </a:r>
          </a:p>
        </p:txBody>
      </p:sp>
      <p:sp>
        <p:nvSpPr>
          <p:cNvPr id="12" name="Rectangle 11"/>
          <p:cNvSpPr/>
          <p:nvPr/>
        </p:nvSpPr>
        <p:spPr>
          <a:xfrm>
            <a:off x="4783666" y="4833457"/>
            <a:ext cx="7035800" cy="1477328"/>
          </a:xfrm>
          <a:prstGeom prst="rect">
            <a:avLst/>
          </a:prstGeom>
        </p:spPr>
        <p:txBody>
          <a:bodyPr wrap="square">
            <a:spAutoFit/>
          </a:bodyPr>
          <a:lstStyle/>
          <a:p>
            <a:r>
              <a:rPr lang="en-US" dirty="0">
                <a:solidFill>
                  <a:schemeClr val="bg1"/>
                </a:solidFill>
              </a:rPr>
              <a:t>Step </a:t>
            </a:r>
            <a:r>
              <a:rPr lang="en-US" dirty="0" smtClean="0">
                <a:solidFill>
                  <a:schemeClr val="bg1"/>
                </a:solidFill>
              </a:rPr>
              <a:t>3: After </a:t>
            </a:r>
            <a:r>
              <a:rPr lang="en-US" dirty="0">
                <a:solidFill>
                  <a:schemeClr val="bg1"/>
                </a:solidFill>
              </a:rPr>
              <a:t>the fluid burns off, the edges of the coals will turn gray. As the coals continue to burn, the ash spreads to cover each briquette. Once mostly covered in ash, the coals are ready to spread out and use. The entire process takes approximately 15 minutes.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829" y="968750"/>
            <a:ext cx="2078333" cy="18474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829" y="2812418"/>
            <a:ext cx="2087033" cy="1855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829" y="4644551"/>
            <a:ext cx="2087033" cy="1855140"/>
          </a:xfrm>
          <a:prstGeom prst="rect">
            <a:avLst/>
          </a:prstGeom>
        </p:spPr>
      </p:pic>
    </p:spTree>
    <p:extLst>
      <p:ext uri="{BB962C8B-B14F-4D97-AF65-F5344CB8AC3E}">
        <p14:creationId xmlns:p14="http://schemas.microsoft.com/office/powerpoint/2010/main" val="554650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7c</a:t>
            </a:r>
            <a:endParaRPr lang="ko-KR" altLang="en-US" sz="4400" b="1" dirty="0">
              <a:effectLst/>
            </a:endParaRPr>
          </a:p>
        </p:txBody>
      </p:sp>
      <p:sp>
        <p:nvSpPr>
          <p:cNvPr id="4" name="TextBox 3"/>
          <p:cNvSpPr txBox="1"/>
          <p:nvPr/>
        </p:nvSpPr>
        <p:spPr>
          <a:xfrm>
            <a:off x="2429933" y="1122465"/>
            <a:ext cx="6155266" cy="4647426"/>
          </a:xfrm>
          <a:prstGeom prst="rect">
            <a:avLst/>
          </a:prstGeom>
          <a:noFill/>
        </p:spPr>
        <p:txBody>
          <a:bodyPr wrap="square" rtlCol="0">
            <a:spAutoFit/>
          </a:bodyPr>
          <a:lstStyle/>
          <a:p>
            <a:r>
              <a:rPr lang="en-US" sz="2400" b="1" dirty="0" smtClean="0">
                <a:solidFill>
                  <a:schemeClr val="bg1"/>
                </a:solidFill>
              </a:rPr>
              <a:t>How to Burn a Candle Safely</a:t>
            </a:r>
          </a:p>
          <a:p>
            <a:endParaRPr lang="en-US" sz="1000" b="1" dirty="0">
              <a:solidFill>
                <a:schemeClr val="bg1"/>
              </a:solidFill>
            </a:endParaRPr>
          </a:p>
          <a:p>
            <a:r>
              <a:rPr lang="en-US" sz="2000" b="1" dirty="0">
                <a:solidFill>
                  <a:schemeClr val="bg1"/>
                </a:solidFill>
              </a:rPr>
              <a:t>Before </a:t>
            </a:r>
            <a:r>
              <a:rPr lang="en-US" sz="2000" b="1" dirty="0" smtClean="0">
                <a:solidFill>
                  <a:schemeClr val="bg1"/>
                </a:solidFill>
              </a:rPr>
              <a:t>lighting</a:t>
            </a:r>
            <a:r>
              <a:rPr lang="en-US" sz="2000" b="1" dirty="0">
                <a:solidFill>
                  <a:schemeClr val="bg1"/>
                </a:solidFill>
              </a:rPr>
              <a:t>:</a:t>
            </a:r>
          </a:p>
          <a:p>
            <a:pPr marL="285750" indent="-285750">
              <a:buFont typeface="Arial" panose="020B0604020202020204" pitchFamily="34" charset="0"/>
              <a:buChar char="•"/>
            </a:pPr>
            <a:r>
              <a:rPr lang="en-US" dirty="0">
                <a:solidFill>
                  <a:schemeClr val="bg1"/>
                </a:solidFill>
              </a:rPr>
              <a:t>Before burning, always trim the wick to ¼ inch. </a:t>
            </a:r>
            <a:r>
              <a:rPr lang="en-US" dirty="0" smtClean="0">
                <a:solidFill>
                  <a:schemeClr val="bg1"/>
                </a:solidFill>
              </a:rPr>
              <a:t>Long </a:t>
            </a:r>
            <a:r>
              <a:rPr lang="en-US" dirty="0">
                <a:solidFill>
                  <a:schemeClr val="bg1"/>
                </a:solidFill>
              </a:rPr>
              <a:t>or crooked wicks can cause uneven burning, dripping or flaring.</a:t>
            </a:r>
          </a:p>
          <a:p>
            <a:pPr marL="285750" indent="-285750">
              <a:buFont typeface="Arial" panose="020B0604020202020204" pitchFamily="34" charset="0"/>
              <a:buChar char="•"/>
            </a:pPr>
            <a:r>
              <a:rPr lang="en-US" dirty="0" smtClean="0">
                <a:solidFill>
                  <a:schemeClr val="bg1"/>
                </a:solidFill>
              </a:rPr>
              <a:t>Always </a:t>
            </a:r>
            <a:r>
              <a:rPr lang="en-US" dirty="0">
                <a:solidFill>
                  <a:schemeClr val="bg1"/>
                </a:solidFill>
              </a:rPr>
              <a:t>use a</a:t>
            </a:r>
            <a:r>
              <a:rPr lang="en-US" b="1" dirty="0">
                <a:solidFill>
                  <a:schemeClr val="bg1"/>
                </a:solidFill>
              </a:rPr>
              <a:t> </a:t>
            </a:r>
            <a:r>
              <a:rPr lang="en-US" dirty="0">
                <a:solidFill>
                  <a:schemeClr val="bg1"/>
                </a:solidFill>
              </a:rPr>
              <a:t>candleholder specifically designed for candle use. It should be heat resistant, sturdy, and large enough to contain any drips or melted wax.</a:t>
            </a:r>
          </a:p>
          <a:p>
            <a:pPr marL="285750" indent="-285750">
              <a:buFont typeface="Arial" panose="020B0604020202020204" pitchFamily="34" charset="0"/>
              <a:buChar char="•"/>
            </a:pPr>
            <a:r>
              <a:rPr lang="en-US" dirty="0" smtClean="0">
                <a:solidFill>
                  <a:schemeClr val="bg1"/>
                </a:solidFill>
              </a:rPr>
              <a:t>Burn </a:t>
            </a:r>
            <a:r>
              <a:rPr lang="en-US" dirty="0">
                <a:solidFill>
                  <a:schemeClr val="bg1"/>
                </a:solidFill>
              </a:rPr>
              <a:t>candles in a well-ventilated room:</a:t>
            </a:r>
          </a:p>
          <a:p>
            <a:pPr marL="285750" indent="-285750">
              <a:buFont typeface="Arial" panose="020B0604020202020204" pitchFamily="34" charset="0"/>
              <a:buChar char="•"/>
            </a:pPr>
            <a:r>
              <a:rPr lang="en-US" dirty="0" smtClean="0">
                <a:solidFill>
                  <a:schemeClr val="bg1"/>
                </a:solidFill>
              </a:rPr>
              <a:t>It </a:t>
            </a:r>
            <a:r>
              <a:rPr lang="en-US" dirty="0">
                <a:solidFill>
                  <a:schemeClr val="bg1"/>
                </a:solidFill>
              </a:rPr>
              <a:t>is recommended that candles do not burn for longer than four hours and cool for at least two hours before relighting.</a:t>
            </a:r>
          </a:p>
          <a:p>
            <a:pPr marL="285750" indent="-285750">
              <a:buFont typeface="Arial" panose="020B0604020202020204" pitchFamily="34" charset="0"/>
              <a:buChar char="•"/>
            </a:pPr>
            <a:r>
              <a:rPr lang="en-US" dirty="0">
                <a:solidFill>
                  <a:schemeClr val="bg1"/>
                </a:solidFill>
              </a:rPr>
              <a:t>When lighting a candle, use long matches or a long-reach lighter. Keep your hair and loose clothing away from the flame</a:t>
            </a:r>
            <a:r>
              <a:rPr lang="en-US" dirty="0" smtClean="0">
                <a:solidFill>
                  <a:schemeClr val="bg1"/>
                </a:solidFill>
              </a:rPr>
              <a:t>.</a:t>
            </a:r>
            <a:endParaRPr lang="en-US" dirty="0">
              <a:solidFill>
                <a:schemeClr val="bg1"/>
              </a:solidFill>
            </a:endParaRPr>
          </a:p>
        </p:txBody>
      </p:sp>
      <p:pic>
        <p:nvPicPr>
          <p:cNvPr id="7" name="Picture 6"/>
          <p:cNvPicPr>
            <a:picLocks noChangeAspect="1"/>
          </p:cNvPicPr>
          <p:nvPr/>
        </p:nvPicPr>
        <p:blipFill>
          <a:blip r:embed="rId2"/>
          <a:stretch>
            <a:fillRect/>
          </a:stretch>
        </p:blipFill>
        <p:spPr>
          <a:xfrm>
            <a:off x="9005476" y="2394987"/>
            <a:ext cx="2803176" cy="2102382"/>
          </a:xfrm>
          <a:prstGeom prst="rect">
            <a:avLst/>
          </a:prstGeom>
        </p:spPr>
      </p:pic>
      <p:pic>
        <p:nvPicPr>
          <p:cNvPr id="8" name="Picture 7"/>
          <p:cNvPicPr>
            <a:picLocks noChangeAspect="1"/>
          </p:cNvPicPr>
          <p:nvPr/>
        </p:nvPicPr>
        <p:blipFill>
          <a:blip r:embed="rId3"/>
          <a:stretch>
            <a:fillRect/>
          </a:stretch>
        </p:blipFill>
        <p:spPr>
          <a:xfrm>
            <a:off x="9008890" y="295164"/>
            <a:ext cx="2799762" cy="2099822"/>
          </a:xfrm>
          <a:prstGeom prst="rect">
            <a:avLst/>
          </a:prstGeom>
        </p:spPr>
      </p:pic>
      <p:pic>
        <p:nvPicPr>
          <p:cNvPr id="9" name="Picture 8"/>
          <p:cNvPicPr>
            <a:picLocks noChangeAspect="1"/>
          </p:cNvPicPr>
          <p:nvPr/>
        </p:nvPicPr>
        <p:blipFill>
          <a:blip r:embed="rId4"/>
          <a:stretch>
            <a:fillRect/>
          </a:stretch>
        </p:blipFill>
        <p:spPr>
          <a:xfrm>
            <a:off x="9005477" y="4497369"/>
            <a:ext cx="2803176" cy="2102382"/>
          </a:xfrm>
          <a:prstGeom prst="rect">
            <a:avLst/>
          </a:prstGeom>
        </p:spPr>
      </p:pic>
    </p:spTree>
    <p:extLst>
      <p:ext uri="{BB962C8B-B14F-4D97-AF65-F5344CB8AC3E}">
        <p14:creationId xmlns:p14="http://schemas.microsoft.com/office/powerpoint/2010/main" val="3618780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7c</a:t>
            </a:r>
            <a:endParaRPr lang="ko-KR" altLang="en-US" sz="4400" b="1" dirty="0">
              <a:effectLst/>
            </a:endParaRPr>
          </a:p>
        </p:txBody>
      </p:sp>
      <p:sp>
        <p:nvSpPr>
          <p:cNvPr id="4" name="TextBox 3"/>
          <p:cNvSpPr txBox="1"/>
          <p:nvPr/>
        </p:nvSpPr>
        <p:spPr>
          <a:xfrm>
            <a:off x="2429933" y="1041399"/>
            <a:ext cx="6612467" cy="5201424"/>
          </a:xfrm>
          <a:prstGeom prst="rect">
            <a:avLst/>
          </a:prstGeom>
          <a:noFill/>
        </p:spPr>
        <p:txBody>
          <a:bodyPr wrap="square" rtlCol="0">
            <a:spAutoFit/>
          </a:bodyPr>
          <a:lstStyle/>
          <a:p>
            <a:r>
              <a:rPr lang="en-US" sz="2400" b="1" dirty="0">
                <a:solidFill>
                  <a:schemeClr val="bg1"/>
                </a:solidFill>
              </a:rPr>
              <a:t>How to Burn a Candle </a:t>
            </a:r>
            <a:r>
              <a:rPr lang="en-US" sz="2400" b="1" dirty="0" smtClean="0">
                <a:solidFill>
                  <a:schemeClr val="bg1"/>
                </a:solidFill>
              </a:rPr>
              <a:t>Safely</a:t>
            </a:r>
          </a:p>
          <a:p>
            <a:endParaRPr lang="en-US" b="1" dirty="0">
              <a:solidFill>
                <a:schemeClr val="bg1"/>
              </a:solidFill>
            </a:endParaRPr>
          </a:p>
          <a:p>
            <a:r>
              <a:rPr lang="en-US" sz="2000" b="1" dirty="0" smtClean="0">
                <a:solidFill>
                  <a:schemeClr val="bg1"/>
                </a:solidFill>
              </a:rPr>
              <a:t>While burning</a:t>
            </a:r>
            <a:r>
              <a:rPr lang="en-US" sz="2000" b="1" dirty="0">
                <a:solidFill>
                  <a:schemeClr val="bg1"/>
                </a:solidFill>
              </a:rPr>
              <a:t>:</a:t>
            </a:r>
          </a:p>
          <a:p>
            <a:pPr marL="285750" indent="-285750">
              <a:buFont typeface="Arial" panose="020B0604020202020204" pitchFamily="34" charset="0"/>
              <a:buChar char="•"/>
            </a:pPr>
            <a:r>
              <a:rPr lang="en-US" dirty="0">
                <a:solidFill>
                  <a:schemeClr val="bg1"/>
                </a:solidFill>
              </a:rPr>
              <a:t>Never leave a candle unattended.</a:t>
            </a:r>
          </a:p>
          <a:p>
            <a:pPr marL="285750" indent="-285750">
              <a:buFont typeface="Arial" panose="020B0604020202020204" pitchFamily="34" charset="0"/>
              <a:buChar char="•"/>
            </a:pPr>
            <a:r>
              <a:rPr lang="en-US" dirty="0">
                <a:solidFill>
                  <a:schemeClr val="bg1"/>
                </a:solidFill>
              </a:rPr>
              <a:t>Never burn a candle on or near anything that can catch fire.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Keep </a:t>
            </a:r>
            <a:r>
              <a:rPr lang="en-US" dirty="0">
                <a:solidFill>
                  <a:schemeClr val="bg1"/>
                </a:solidFill>
              </a:rPr>
              <a:t>candles out of the reach of children and pets. </a:t>
            </a:r>
            <a:endParaRPr lang="en-US" dirty="0" smtClean="0">
              <a:solidFill>
                <a:schemeClr val="bg1"/>
              </a:solidFill>
            </a:endParaRPr>
          </a:p>
          <a:p>
            <a:pPr marL="285750" indent="-285750">
              <a:buFont typeface="Arial" panose="020B0604020202020204" pitchFamily="34" charset="0"/>
              <a:buChar char="•"/>
            </a:pPr>
            <a:r>
              <a:rPr lang="en-US" dirty="0">
                <a:solidFill>
                  <a:schemeClr val="bg1"/>
                </a:solidFill>
              </a:rPr>
              <a:t>Keep your candle stationary. Never move or touch the candle once the flame is ignited or when the wax is liquefied</a:t>
            </a:r>
            <a:r>
              <a:rPr lang="en-US" dirty="0" smtClean="0">
                <a:solidFill>
                  <a:schemeClr val="bg1"/>
                </a:solidFill>
              </a:rPr>
              <a:t>. Extinguish </a:t>
            </a:r>
            <a:r>
              <a:rPr lang="en-US" dirty="0">
                <a:solidFill>
                  <a:schemeClr val="bg1"/>
                </a:solidFill>
              </a:rPr>
              <a:t>a candle if the flame becomes too high or flickers repeatedly. Let the candle cool, trim the wick, and check for unwanted drafts before re-lighting.</a:t>
            </a:r>
          </a:p>
          <a:p>
            <a:pPr marL="285750" indent="-285750">
              <a:buFont typeface="Arial" panose="020B0604020202020204" pitchFamily="34" charset="0"/>
              <a:buChar char="•"/>
            </a:pPr>
            <a:r>
              <a:rPr lang="en-US" dirty="0">
                <a:solidFill>
                  <a:schemeClr val="bg1"/>
                </a:solidFill>
              </a:rPr>
              <a:t>Never use a candle as a night light or while you may fall asleep.</a:t>
            </a:r>
          </a:p>
          <a:p>
            <a:pPr marL="285750" indent="-285750">
              <a:buFont typeface="Arial" panose="020B0604020202020204" pitchFamily="34" charset="0"/>
              <a:buChar char="•"/>
            </a:pPr>
            <a:r>
              <a:rPr lang="en-US" dirty="0">
                <a:solidFill>
                  <a:schemeClr val="bg1"/>
                </a:solidFill>
              </a:rPr>
              <a:t>Be very careful if using candles during a power outage. Flashlights and other battery-powered lights are safer sources of light during a power failure. Never use a candle during a power outage to look for things in a closet, or when fueling equipment – such as a lantern or kerosene heater</a:t>
            </a:r>
            <a:r>
              <a:rPr lang="en-US" dirty="0" smtClean="0">
                <a:solidFill>
                  <a:schemeClr val="bg1"/>
                </a:solidFill>
              </a:rPr>
              <a:t>.</a:t>
            </a:r>
            <a:endParaRPr lang="en-US" dirty="0">
              <a:solidFill>
                <a:schemeClr val="bg1"/>
              </a:solidFill>
            </a:endParaRPr>
          </a:p>
        </p:txBody>
      </p:sp>
      <p:pic>
        <p:nvPicPr>
          <p:cNvPr id="5" name="Picture 4"/>
          <p:cNvPicPr>
            <a:picLocks noChangeAspect="1"/>
          </p:cNvPicPr>
          <p:nvPr/>
        </p:nvPicPr>
        <p:blipFill>
          <a:blip r:embed="rId2"/>
          <a:stretch>
            <a:fillRect/>
          </a:stretch>
        </p:blipFill>
        <p:spPr>
          <a:xfrm>
            <a:off x="9171616" y="2451915"/>
            <a:ext cx="2724525" cy="2043394"/>
          </a:xfrm>
          <a:prstGeom prst="rect">
            <a:avLst/>
          </a:prstGeom>
        </p:spPr>
      </p:pic>
      <p:pic>
        <p:nvPicPr>
          <p:cNvPr id="6" name="Picture 5"/>
          <p:cNvPicPr>
            <a:picLocks noChangeAspect="1"/>
          </p:cNvPicPr>
          <p:nvPr/>
        </p:nvPicPr>
        <p:blipFill>
          <a:blip r:embed="rId3"/>
          <a:stretch>
            <a:fillRect/>
          </a:stretch>
        </p:blipFill>
        <p:spPr>
          <a:xfrm>
            <a:off x="9171616" y="4495309"/>
            <a:ext cx="2724525" cy="2043394"/>
          </a:xfrm>
          <a:prstGeom prst="rect">
            <a:avLst/>
          </a:prstGeom>
        </p:spPr>
      </p:pic>
      <p:pic>
        <p:nvPicPr>
          <p:cNvPr id="7" name="Picture 6"/>
          <p:cNvPicPr>
            <a:picLocks noChangeAspect="1"/>
          </p:cNvPicPr>
          <p:nvPr/>
        </p:nvPicPr>
        <p:blipFill>
          <a:blip r:embed="rId4"/>
          <a:stretch>
            <a:fillRect/>
          </a:stretch>
        </p:blipFill>
        <p:spPr>
          <a:xfrm>
            <a:off x="9171616" y="408521"/>
            <a:ext cx="2724525" cy="2043394"/>
          </a:xfrm>
          <a:prstGeom prst="rect">
            <a:avLst/>
          </a:prstGeom>
        </p:spPr>
      </p:pic>
    </p:spTree>
    <p:extLst>
      <p:ext uri="{BB962C8B-B14F-4D97-AF65-F5344CB8AC3E}">
        <p14:creationId xmlns:p14="http://schemas.microsoft.com/office/powerpoint/2010/main" val="3640404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7c</a:t>
            </a:r>
            <a:endParaRPr lang="ko-KR" altLang="en-US" sz="4400" b="1" dirty="0">
              <a:effectLst/>
            </a:endParaRPr>
          </a:p>
        </p:txBody>
      </p:sp>
      <p:sp>
        <p:nvSpPr>
          <p:cNvPr id="4" name="TextBox 3"/>
          <p:cNvSpPr txBox="1"/>
          <p:nvPr/>
        </p:nvSpPr>
        <p:spPr>
          <a:xfrm>
            <a:off x="2429933" y="1081616"/>
            <a:ext cx="5503334" cy="3262432"/>
          </a:xfrm>
          <a:prstGeom prst="rect">
            <a:avLst/>
          </a:prstGeom>
          <a:noFill/>
        </p:spPr>
        <p:txBody>
          <a:bodyPr wrap="square" rtlCol="0">
            <a:spAutoFit/>
          </a:bodyPr>
          <a:lstStyle/>
          <a:p>
            <a:r>
              <a:rPr lang="en-US" sz="2400" b="1" dirty="0">
                <a:solidFill>
                  <a:schemeClr val="bg1"/>
                </a:solidFill>
              </a:rPr>
              <a:t>How to Burn a Candle </a:t>
            </a:r>
            <a:r>
              <a:rPr lang="en-US" sz="2400" b="1" dirty="0" smtClean="0">
                <a:solidFill>
                  <a:schemeClr val="bg1"/>
                </a:solidFill>
              </a:rPr>
              <a:t>Safely</a:t>
            </a:r>
          </a:p>
          <a:p>
            <a:endParaRPr lang="en-US" b="1" dirty="0">
              <a:solidFill>
                <a:schemeClr val="bg1"/>
              </a:solidFill>
            </a:endParaRPr>
          </a:p>
          <a:p>
            <a:r>
              <a:rPr lang="en-US" sz="2000" b="1" dirty="0" smtClean="0">
                <a:solidFill>
                  <a:schemeClr val="bg1"/>
                </a:solidFill>
              </a:rPr>
              <a:t>When extinguishing a candle:</a:t>
            </a:r>
            <a:r>
              <a:rPr lang="en-US" sz="2000" b="1" dirty="0">
                <a:solidFill>
                  <a:schemeClr val="bg1"/>
                </a:solidFill>
              </a:rPr>
              <a:t> </a:t>
            </a:r>
          </a:p>
          <a:p>
            <a:pPr marL="285750" indent="-285750">
              <a:buFont typeface="Arial" panose="020B0604020202020204" pitchFamily="34" charset="0"/>
              <a:buChar char="•"/>
            </a:pPr>
            <a:r>
              <a:rPr lang="en-US" dirty="0">
                <a:solidFill>
                  <a:schemeClr val="bg1"/>
                </a:solidFill>
              </a:rPr>
              <a:t>Use a candle snuffer to extinguish a candle. It’s the safest way to prevent hot wax from splattering.</a:t>
            </a:r>
          </a:p>
          <a:p>
            <a:pPr marL="285750" indent="-285750">
              <a:buFont typeface="Arial" panose="020B0604020202020204" pitchFamily="34" charset="0"/>
              <a:buChar char="•"/>
            </a:pPr>
            <a:r>
              <a:rPr lang="en-US" dirty="0" smtClean="0">
                <a:solidFill>
                  <a:schemeClr val="bg1"/>
                </a:solidFill>
              </a:rPr>
              <a:t>Make </a:t>
            </a:r>
            <a:r>
              <a:rPr lang="en-US" dirty="0">
                <a:solidFill>
                  <a:schemeClr val="bg1"/>
                </a:solidFill>
              </a:rPr>
              <a:t>sure the candle is completely out and the wick ember is no longer glowing before leaving the room.</a:t>
            </a:r>
          </a:p>
          <a:p>
            <a:pPr marL="285750" indent="-285750">
              <a:buFont typeface="Arial" panose="020B0604020202020204" pitchFamily="34" charset="0"/>
              <a:buChar char="•"/>
            </a:pPr>
            <a:r>
              <a:rPr lang="en-US" dirty="0">
                <a:solidFill>
                  <a:schemeClr val="bg1"/>
                </a:solidFill>
              </a:rPr>
              <a:t>Don’t touch or move the candle until it has completely cooled</a:t>
            </a:r>
            <a:r>
              <a:rPr lang="en-US" dirty="0" smtClean="0">
                <a:solidFill>
                  <a:schemeClr val="bg1"/>
                </a:solidFill>
              </a:rPr>
              <a:t>.</a:t>
            </a:r>
            <a:endParaRPr lang="en-US" dirty="0">
              <a:solidFill>
                <a:schemeClr val="bg1"/>
              </a:solidFill>
            </a:endParaRPr>
          </a:p>
        </p:txBody>
      </p:sp>
      <p:pic>
        <p:nvPicPr>
          <p:cNvPr id="5" name="Picture 4"/>
          <p:cNvPicPr>
            <a:picLocks noChangeAspect="1"/>
          </p:cNvPicPr>
          <p:nvPr/>
        </p:nvPicPr>
        <p:blipFill>
          <a:blip r:embed="rId2"/>
          <a:stretch>
            <a:fillRect/>
          </a:stretch>
        </p:blipFill>
        <p:spPr>
          <a:xfrm>
            <a:off x="8106833" y="1081616"/>
            <a:ext cx="3478389" cy="2608792"/>
          </a:xfrm>
          <a:prstGeom prst="rect">
            <a:avLst/>
          </a:prstGeom>
        </p:spPr>
      </p:pic>
      <p:pic>
        <p:nvPicPr>
          <p:cNvPr id="6" name="Picture 5"/>
          <p:cNvPicPr>
            <a:picLocks noChangeAspect="1"/>
          </p:cNvPicPr>
          <p:nvPr/>
        </p:nvPicPr>
        <p:blipFill>
          <a:blip r:embed="rId3"/>
          <a:stretch>
            <a:fillRect/>
          </a:stretch>
        </p:blipFill>
        <p:spPr>
          <a:xfrm>
            <a:off x="8106833" y="3690408"/>
            <a:ext cx="3478389" cy="2608792"/>
          </a:xfrm>
          <a:prstGeom prst="rect">
            <a:avLst/>
          </a:prstGeom>
        </p:spPr>
      </p:pic>
    </p:spTree>
    <p:extLst>
      <p:ext uri="{BB962C8B-B14F-4D97-AF65-F5344CB8AC3E}">
        <p14:creationId xmlns:p14="http://schemas.microsoft.com/office/powerpoint/2010/main" val="31151059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8</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449641"/>
            <a:ext cx="6943477" cy="1015663"/>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000" dirty="0"/>
              <a:t>Explain the difference between combustible and noncombustible liquids and between combustible and noncombustible fabrics.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2000854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8</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491067" y="1089685"/>
            <a:ext cx="6951134" cy="4339650"/>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400" b="1" dirty="0" smtClean="0">
                <a:effectLst/>
              </a:rPr>
              <a:t>Flammable Liquids</a:t>
            </a:r>
          </a:p>
          <a:p>
            <a:pPr marL="285750" indent="-285750">
              <a:buFont typeface="Arial" panose="020B0604020202020204" pitchFamily="34" charset="0"/>
              <a:buChar char="•"/>
            </a:pPr>
            <a:r>
              <a:rPr lang="en-US" sz="1800" dirty="0" smtClean="0">
                <a:effectLst/>
              </a:rPr>
              <a:t>Flammable liquids are different from other liquids because less heat is required for them to vaporize. These vapors are combustible under ordinary temperatures. </a:t>
            </a:r>
          </a:p>
          <a:p>
            <a:pPr marL="285750" indent="-285750">
              <a:buFont typeface="Arial" panose="020B0604020202020204" pitchFamily="34" charset="0"/>
              <a:buChar char="•"/>
            </a:pPr>
            <a:r>
              <a:rPr lang="en-US" sz="1800" dirty="0" smtClean="0">
                <a:effectLst/>
              </a:rPr>
              <a:t>Whenever a container of flammable liquid is open, vapors are escaping and a fire is possible.</a:t>
            </a:r>
          </a:p>
          <a:p>
            <a:pPr marL="285750" indent="-285750">
              <a:buFont typeface="Arial" panose="020B0604020202020204" pitchFamily="34" charset="0"/>
              <a:buChar char="•"/>
            </a:pPr>
            <a:r>
              <a:rPr lang="en-US" sz="1800" dirty="0" smtClean="0">
                <a:effectLst/>
              </a:rPr>
              <a:t>When vapor escapes from a flammable liquid, it mixes with air. This vapor-air mixture provides two of the three necessary ingredients for fire, fuel and oxygen. All that is necessary for combustion to occur is the right amount of heat.</a:t>
            </a:r>
          </a:p>
          <a:p>
            <a:pPr marL="285750" indent="-285750">
              <a:buFont typeface="Arial" panose="020B0604020202020204" pitchFamily="34" charset="0"/>
              <a:buChar char="•"/>
            </a:pPr>
            <a:r>
              <a:rPr lang="en-US" sz="1800" dirty="0" smtClean="0">
                <a:effectLst/>
              </a:rPr>
              <a:t>Without proper ventilation, vapor levels can quickly build up and become dangerous. Vapor is invisible. It can travel from floor to floor in a house and to an ignition source that is incorrectly considered a safe distance away. A dangerous concentration of vapor might be present without your knowledge.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578" b="14578"/>
          <a:stretch/>
        </p:blipFill>
        <p:spPr>
          <a:xfrm>
            <a:off x="7600718" y="1278467"/>
            <a:ext cx="4242726" cy="3005666"/>
          </a:xfrm>
          <a:prstGeom prst="rect">
            <a:avLst/>
          </a:prstGeom>
        </p:spPr>
      </p:pic>
    </p:spTree>
    <p:extLst>
      <p:ext uri="{BB962C8B-B14F-4D97-AF65-F5344CB8AC3E}">
        <p14:creationId xmlns:p14="http://schemas.microsoft.com/office/powerpoint/2010/main" val="2790088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8</a:t>
            </a:r>
            <a:endParaRPr lang="ko-KR" altLang="en-US" sz="4400" b="1" dirty="0">
              <a:effectLst/>
            </a:endParaRPr>
          </a:p>
        </p:txBody>
      </p:sp>
      <p:sp>
        <p:nvSpPr>
          <p:cNvPr id="6" name="TextBox 5"/>
          <p:cNvSpPr txBox="1"/>
          <p:nvPr/>
        </p:nvSpPr>
        <p:spPr>
          <a:xfrm>
            <a:off x="532514" y="1077918"/>
            <a:ext cx="6460953" cy="3939540"/>
          </a:xfrm>
          <a:prstGeom prst="rect">
            <a:avLst/>
          </a:prstGeom>
          <a:noFill/>
        </p:spPr>
        <p:txBody>
          <a:bodyPr wrap="square" rtlCol="0">
            <a:spAutoFit/>
          </a:bodyPr>
          <a:lstStyle/>
          <a:p>
            <a:r>
              <a:rPr lang="en-US" sz="2400" b="1" dirty="0" smtClean="0">
                <a:solidFill>
                  <a:schemeClr val="bg1"/>
                </a:solidFill>
              </a:rPr>
              <a:t>Combustible </a:t>
            </a:r>
            <a:r>
              <a:rPr lang="en-US" sz="2400" b="1" dirty="0">
                <a:solidFill>
                  <a:schemeClr val="bg1"/>
                </a:solidFill>
              </a:rPr>
              <a:t>and </a:t>
            </a:r>
            <a:r>
              <a:rPr lang="en-US" sz="2400" b="1" dirty="0" smtClean="0">
                <a:solidFill>
                  <a:schemeClr val="bg1"/>
                </a:solidFill>
              </a:rPr>
              <a:t>Noncombustible Fabrics. </a:t>
            </a:r>
          </a:p>
          <a:p>
            <a:endParaRPr lang="en-US" sz="1000" dirty="0" smtClean="0">
              <a:solidFill>
                <a:schemeClr val="bg1"/>
              </a:solidFill>
            </a:endParaRPr>
          </a:p>
          <a:p>
            <a:pPr marL="285750" indent="-285750">
              <a:buFont typeface="Arial" panose="020B0604020202020204" pitchFamily="34" charset="0"/>
              <a:buChar char="•"/>
            </a:pPr>
            <a:r>
              <a:rPr lang="en-US" dirty="0" smtClean="0">
                <a:solidFill>
                  <a:schemeClr val="bg1"/>
                </a:solidFill>
              </a:rPr>
              <a:t>Synthetic materials are slower to ignite than natural ones, but once they catch fire, they melt and can cause serious burns.</a:t>
            </a:r>
          </a:p>
          <a:p>
            <a:pPr marL="285750" indent="-285750">
              <a:buFont typeface="Arial" panose="020B0604020202020204" pitchFamily="34" charset="0"/>
              <a:buChar char="•"/>
            </a:pPr>
            <a:r>
              <a:rPr lang="en-US" dirty="0" smtClean="0">
                <a:solidFill>
                  <a:schemeClr val="bg1"/>
                </a:solidFill>
              </a:rPr>
              <a:t>Synthetic and natural materials can be treated with substances that will inhibit their ability to ignite or continue burning.</a:t>
            </a:r>
          </a:p>
          <a:p>
            <a:pPr marL="285750" indent="-285750">
              <a:buFont typeface="Arial" panose="020B0604020202020204" pitchFamily="34" charset="0"/>
              <a:buChar char="•"/>
            </a:pPr>
            <a:r>
              <a:rPr lang="en-US" dirty="0" smtClean="0">
                <a:solidFill>
                  <a:schemeClr val="bg1"/>
                </a:solidFill>
              </a:rPr>
              <a:t>Fiberglass materials and special fire-resistant fabrics do not burn because their chemical makeup will not allow ignition.</a:t>
            </a:r>
          </a:p>
          <a:p>
            <a:pPr marL="285750" indent="-285750">
              <a:buFont typeface="Arial" panose="020B0604020202020204" pitchFamily="34" charset="0"/>
              <a:buChar char="•"/>
            </a:pPr>
            <a:r>
              <a:rPr lang="en-US" dirty="0" smtClean="0">
                <a:solidFill>
                  <a:schemeClr val="bg1"/>
                </a:solidFill>
              </a:rPr>
              <a:t>Federal laws regulate the flame resistance of children’s sleepwear, mattresses, carpets, upholstery, and some camping equipment.</a:t>
            </a:r>
            <a:endParaRPr lang="en-US"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341" y="131212"/>
            <a:ext cx="3219450" cy="32194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822" y="3429000"/>
            <a:ext cx="4278489" cy="3208867"/>
          </a:xfrm>
          <a:prstGeom prst="rect">
            <a:avLst/>
          </a:prstGeom>
        </p:spPr>
      </p:pic>
    </p:spTree>
    <p:extLst>
      <p:ext uri="{BB962C8B-B14F-4D97-AF65-F5344CB8AC3E}">
        <p14:creationId xmlns:p14="http://schemas.microsoft.com/office/powerpoint/2010/main" val="316164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9924" y="1227438"/>
            <a:ext cx="6400800" cy="2985433"/>
          </a:xfrm>
          <a:prstGeom prst="rect">
            <a:avLst/>
          </a:prstGeom>
          <a:noFill/>
        </p:spPr>
        <p:txBody>
          <a:bodyPr wrap="square" rtlCol="0">
            <a:spAutoFit/>
          </a:bodyPr>
          <a:lstStyle/>
          <a:p>
            <a:pPr marL="342900" indent="-342900">
              <a:buFont typeface="+mj-lt"/>
              <a:buAutoNum type="arabicPeriod" startAt="6"/>
            </a:pPr>
            <a:r>
              <a:rPr lang="en-US" sz="2400" dirty="0" smtClean="0">
                <a:effectLst>
                  <a:outerShdw blurRad="38100" dist="38100" dir="2700000" algn="tl">
                    <a:srgbClr val="000000">
                      <a:alpha val="43137"/>
                    </a:srgbClr>
                  </a:outerShdw>
                </a:effectLst>
              </a:rPr>
              <a:t>Conduct </a:t>
            </a:r>
            <a:r>
              <a:rPr lang="en-US" sz="2400" dirty="0">
                <a:effectLst>
                  <a:outerShdw blurRad="38100" dist="38100" dir="2700000" algn="tl">
                    <a:srgbClr val="000000">
                      <a:alpha val="43137"/>
                    </a:srgbClr>
                  </a:outerShdw>
                </a:effectLst>
              </a:rPr>
              <a:t>a home safety survey with the help of an adult. Then do the following</a:t>
            </a:r>
            <a:r>
              <a:rPr lang="en-US" sz="2400" dirty="0" smtClean="0">
                <a:effectLst>
                  <a:outerShdw blurRad="38100" dist="38100" dir="2700000" algn="tl">
                    <a:srgbClr val="000000">
                      <a:alpha val="43137"/>
                    </a:srgbClr>
                  </a:outerShdw>
                </a:effectLst>
              </a:rPr>
              <a:t>:</a:t>
            </a:r>
            <a:endParaRPr lang="en-US" sz="2000" dirty="0" smtClean="0"/>
          </a:p>
          <a:p>
            <a:pPr marL="800100" lvl="1" indent="-342900">
              <a:buFont typeface="+mj-lt"/>
              <a:buAutoNum type="alphaLcPeriod" startAt="5"/>
            </a:pPr>
            <a:r>
              <a:rPr lang="en-US" sz="2000" dirty="0" smtClean="0">
                <a:effectLst>
                  <a:outerShdw blurRad="38100" dist="38100" dir="2700000" algn="tl">
                    <a:srgbClr val="000000">
                      <a:alpha val="43137"/>
                    </a:srgbClr>
                  </a:outerShdw>
                </a:effectLst>
              </a:rPr>
              <a:t>Explain </a:t>
            </a:r>
            <a:r>
              <a:rPr lang="en-US" sz="2000" dirty="0">
                <a:effectLst>
                  <a:outerShdw blurRad="38100" dist="38100" dir="2700000" algn="tl">
                    <a:srgbClr val="000000">
                      <a:alpha val="43137"/>
                    </a:srgbClr>
                  </a:outerShdw>
                </a:effectLst>
              </a:rPr>
              <a:t>what fire safety equipment can be found in public buildings</a:t>
            </a:r>
            <a:r>
              <a:rPr lang="en-US" sz="2000" dirty="0" smtClean="0">
                <a:effectLst>
                  <a:outerShdw blurRad="38100" dist="38100" dir="2700000" algn="tl">
                    <a:srgbClr val="000000">
                      <a:alpha val="43137"/>
                    </a:srgbClr>
                  </a:outerShdw>
                </a:effectLst>
              </a:rPr>
              <a:t>.</a:t>
            </a:r>
          </a:p>
          <a:p>
            <a:pPr marL="800100" lvl="1" indent="-342900">
              <a:buFont typeface="+mj-lt"/>
              <a:buAutoNum type="alphaLcPeriod" startAt="5"/>
            </a:pPr>
            <a:r>
              <a:rPr lang="en-US" sz="2000" dirty="0">
                <a:effectLst>
                  <a:outerShdw blurRad="38100" dist="38100" dir="2700000" algn="tl">
                    <a:srgbClr val="000000">
                      <a:alpha val="43137"/>
                    </a:srgbClr>
                  </a:outerShdw>
                </a:effectLst>
              </a:rPr>
              <a:t>Explain who should use fire extinguishers and when these devices can be used</a:t>
            </a:r>
            <a:r>
              <a:rPr lang="en-US" sz="2000" dirty="0" smtClean="0">
                <a:effectLst>
                  <a:outerShdw blurRad="38100" dist="38100" dir="2700000" algn="tl">
                    <a:srgbClr val="000000">
                      <a:alpha val="43137"/>
                    </a:srgbClr>
                  </a:outerShdw>
                </a:effectLst>
              </a:rPr>
              <a:t>.</a:t>
            </a:r>
          </a:p>
          <a:p>
            <a:pPr marL="800100" lvl="1" indent="-342900">
              <a:buFont typeface="+mj-lt"/>
              <a:buAutoNum type="alphaLcPeriod" startAt="5"/>
            </a:pPr>
            <a:r>
              <a:rPr lang="en-US" sz="2000" dirty="0">
                <a:effectLst>
                  <a:outerShdw blurRad="38100" dist="38100" dir="2700000" algn="tl">
                    <a:srgbClr val="000000">
                      <a:alpha val="43137"/>
                    </a:srgbClr>
                  </a:outerShdw>
                </a:effectLst>
              </a:rPr>
              <a:t>Explain how to extinguish a stovetop pan fire</a:t>
            </a:r>
            <a:r>
              <a:rPr lang="en-US" sz="2000" dirty="0" smtClean="0">
                <a:effectLst>
                  <a:outerShdw blurRad="38100" dist="38100" dir="2700000" algn="tl">
                    <a:srgbClr val="000000">
                      <a:alpha val="43137"/>
                    </a:srgbClr>
                  </a:outerShdw>
                </a:effectLst>
              </a:rPr>
              <a:t>.</a:t>
            </a:r>
          </a:p>
          <a:p>
            <a:pPr marL="800100" lvl="1" indent="-342900">
              <a:buFont typeface="+mj-lt"/>
              <a:buAutoNum type="alphaLcPeriod" startAt="5"/>
            </a:pPr>
            <a:r>
              <a:rPr lang="en-US" sz="2000" dirty="0">
                <a:effectLst>
                  <a:outerShdw blurRad="38100" dist="38100" dir="2700000" algn="tl">
                    <a:srgbClr val="000000">
                      <a:alpha val="43137"/>
                    </a:srgbClr>
                  </a:outerShdw>
                </a:effectLst>
              </a:rPr>
              <a:t>Explain what fire safety precautions you should take when you are in a public building</a:t>
            </a:r>
            <a:r>
              <a:rPr lang="en-US" sz="2000" dirty="0" smtClean="0">
                <a:effectLst>
                  <a:outerShdw blurRad="38100" dist="38100" dir="2700000" algn="tl">
                    <a:srgbClr val="000000">
                      <a:alpha val="43137"/>
                    </a:srgbClr>
                  </a:outerShdw>
                </a:effectLst>
              </a:rPr>
              <a:t>.</a:t>
            </a: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15070228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8</a:t>
            </a:r>
            <a:endParaRPr lang="ko-KR" altLang="en-US" sz="4400" b="1" dirty="0">
              <a:effectLst/>
            </a:endParaRPr>
          </a:p>
        </p:txBody>
      </p:sp>
      <p:sp>
        <p:nvSpPr>
          <p:cNvPr id="6" name="TextBox 5"/>
          <p:cNvSpPr txBox="1"/>
          <p:nvPr/>
        </p:nvSpPr>
        <p:spPr>
          <a:xfrm>
            <a:off x="566381" y="1331918"/>
            <a:ext cx="6122286" cy="3539430"/>
          </a:xfrm>
          <a:prstGeom prst="rect">
            <a:avLst/>
          </a:prstGeom>
          <a:noFill/>
        </p:spPr>
        <p:txBody>
          <a:bodyPr wrap="square" rtlCol="0">
            <a:spAutoFit/>
          </a:bodyPr>
          <a:lstStyle/>
          <a:p>
            <a:r>
              <a:rPr lang="en-US" sz="2400" b="1" dirty="0" smtClean="0">
                <a:solidFill>
                  <a:schemeClr val="bg1"/>
                </a:solidFill>
              </a:rPr>
              <a:t>Combustible </a:t>
            </a:r>
            <a:r>
              <a:rPr lang="en-US" sz="2400" b="1" dirty="0">
                <a:solidFill>
                  <a:schemeClr val="bg1"/>
                </a:solidFill>
              </a:rPr>
              <a:t>and </a:t>
            </a:r>
            <a:r>
              <a:rPr lang="en-US" sz="2400" b="1" dirty="0" smtClean="0">
                <a:solidFill>
                  <a:schemeClr val="bg1"/>
                </a:solidFill>
              </a:rPr>
              <a:t>Noncombustible Fabrics. </a:t>
            </a:r>
          </a:p>
          <a:p>
            <a:endParaRPr lang="en-US" sz="1000" dirty="0" smtClean="0">
              <a:solidFill>
                <a:schemeClr val="bg1"/>
              </a:solidFill>
            </a:endParaRPr>
          </a:p>
          <a:p>
            <a:r>
              <a:rPr lang="en-US" sz="2000" dirty="0" smtClean="0">
                <a:solidFill>
                  <a:schemeClr val="bg1"/>
                </a:solidFill>
              </a:rPr>
              <a:t>When determining the relative flammability of fabrics, consider these factors:</a:t>
            </a:r>
          </a:p>
          <a:p>
            <a:pPr marL="285750" indent="-285750">
              <a:buFont typeface="Arial" panose="020B0604020202020204" pitchFamily="34" charset="0"/>
              <a:buChar char="•"/>
            </a:pPr>
            <a:r>
              <a:rPr lang="en-US" dirty="0" smtClean="0">
                <a:solidFill>
                  <a:schemeClr val="bg1"/>
                </a:solidFill>
              </a:rPr>
              <a:t>Weight – Heavier fabrics are less likely to burn.</a:t>
            </a:r>
          </a:p>
          <a:p>
            <a:pPr marL="285750" indent="-285750">
              <a:buFont typeface="Arial" panose="020B0604020202020204" pitchFamily="34" charset="0"/>
              <a:buChar char="•"/>
            </a:pPr>
            <a:r>
              <a:rPr lang="en-US" dirty="0" smtClean="0">
                <a:solidFill>
                  <a:schemeClr val="bg1"/>
                </a:solidFill>
              </a:rPr>
              <a:t>Weave – Dense fabrics are less likely to burn than more open fabrics.</a:t>
            </a:r>
          </a:p>
          <a:p>
            <a:pPr marL="285750" indent="-285750">
              <a:buFont typeface="Arial" panose="020B0604020202020204" pitchFamily="34" charset="0"/>
              <a:buChar char="•"/>
            </a:pPr>
            <a:r>
              <a:rPr lang="en-US" dirty="0" smtClean="0">
                <a:solidFill>
                  <a:schemeClr val="bg1"/>
                </a:solidFill>
              </a:rPr>
              <a:t>Construction – The smoother the surface, the less likely it is to burn.</a:t>
            </a:r>
          </a:p>
          <a:p>
            <a:pPr marL="285750" indent="-285750">
              <a:buFont typeface="Arial" panose="020B0604020202020204" pitchFamily="34" charset="0"/>
              <a:buChar char="•"/>
            </a:pPr>
            <a:r>
              <a:rPr lang="en-US" dirty="0" smtClean="0">
                <a:solidFill>
                  <a:schemeClr val="bg1"/>
                </a:solidFill>
              </a:rPr>
              <a:t>Style – Loose-fitting garments can ignite more easily than tight-fitting ones.</a:t>
            </a:r>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5435" y="760888"/>
            <a:ext cx="4561417" cy="228070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434" y="3041596"/>
            <a:ext cx="4561417" cy="3425957"/>
          </a:xfrm>
          <a:prstGeom prst="rect">
            <a:avLst/>
          </a:prstGeom>
        </p:spPr>
      </p:pic>
    </p:spTree>
    <p:extLst>
      <p:ext uri="{BB962C8B-B14F-4D97-AF65-F5344CB8AC3E}">
        <p14:creationId xmlns:p14="http://schemas.microsoft.com/office/powerpoint/2010/main" val="5137535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9</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460957"/>
            <a:ext cx="6943477" cy="2554545"/>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000" dirty="0">
                <a:effectLst>
                  <a:outerShdw blurRad="38100" dist="38100" dir="2700000" algn="tl">
                    <a:srgbClr val="000000">
                      <a:alpha val="43137"/>
                    </a:srgbClr>
                  </a:outerShdw>
                </a:effectLst>
              </a:rPr>
              <a:t>Do the following:</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Describe for your counselor the safe way to refuel a liquid fueled engine, such as a lawn mower, weed eater, outboard motor, farm machine, or automobile with fuel from an approved gasoline container. </a:t>
            </a:r>
            <a:endParaRPr lang="en-US" sz="2000" dirty="0" smtClean="0">
              <a:solidFill>
                <a:schemeClr val="bg1"/>
              </a:solidFill>
              <a:effectLst>
                <a:outerShdw blurRad="38100" dist="38100" dir="2700000" algn="tl">
                  <a:srgbClr val="000000">
                    <a:alpha val="43137"/>
                  </a:srgbClr>
                </a:outerShdw>
              </a:effectLst>
            </a:endParaRP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Demonstrate </a:t>
            </a:r>
            <a:r>
              <a:rPr lang="en-US" sz="2000" dirty="0">
                <a:solidFill>
                  <a:schemeClr val="bg1"/>
                </a:solidFill>
                <a:effectLst>
                  <a:outerShdw blurRad="38100" dist="38100" dir="2700000" algn="tl">
                    <a:srgbClr val="000000">
                      <a:alpha val="43137"/>
                    </a:srgbClr>
                  </a:outerShdw>
                </a:effectLst>
              </a:rPr>
              <a:t>the safety factors, such as proper ventilation, for auxiliary heating devices and the proper way to fuel those devices.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2887245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9a</a:t>
            </a:r>
            <a:endParaRPr lang="ko-KR" altLang="en-US" sz="4400" b="1" dirty="0">
              <a:effectLst/>
            </a:endParaRPr>
          </a:p>
        </p:txBody>
      </p:sp>
      <p:sp>
        <p:nvSpPr>
          <p:cNvPr id="7" name="TextBox 6"/>
          <p:cNvSpPr txBox="1"/>
          <p:nvPr/>
        </p:nvSpPr>
        <p:spPr>
          <a:xfrm>
            <a:off x="2429933" y="1692996"/>
            <a:ext cx="5842000" cy="4801314"/>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tabLst>
                <a:tab pos="457200" algn="l"/>
              </a:tabLst>
            </a:pPr>
            <a:r>
              <a:rPr lang="en-US" altLang="en-US" dirty="0" smtClean="0">
                <a:solidFill>
                  <a:schemeClr val="bg1"/>
                </a:solidFill>
              </a:rPr>
              <a:t>Store </a:t>
            </a:r>
            <a:r>
              <a:rPr lang="en-US" altLang="en-US" dirty="0">
                <a:solidFill>
                  <a:schemeClr val="bg1"/>
                </a:solidFill>
              </a:rPr>
              <a:t>gasoline in a container with a UL, FM, or CSA label. </a:t>
            </a:r>
            <a:endParaRPr lang="en-US" altLang="en-US" dirty="0" smtClean="0">
              <a:solidFill>
                <a:schemeClr val="bg1"/>
              </a:solidFill>
            </a:endParaRPr>
          </a:p>
          <a:p>
            <a:pPr marL="285750" indent="-285750" eaLnBrk="0" fontAlgn="base" hangingPunct="0">
              <a:spcBef>
                <a:spcPct val="0"/>
              </a:spcBef>
              <a:spcAft>
                <a:spcPct val="0"/>
              </a:spcAft>
              <a:buFont typeface="Arial" panose="020B0604020202020204" pitchFamily="34" charset="0"/>
              <a:buChar char="•"/>
              <a:tabLst>
                <a:tab pos="457200" algn="l"/>
              </a:tabLst>
            </a:pPr>
            <a:r>
              <a:rPr lang="en-US" altLang="en-US" dirty="0">
                <a:solidFill>
                  <a:schemeClr val="bg1"/>
                </a:solidFill>
              </a:rPr>
              <a:t>Never smoke when filling a gas tank.</a:t>
            </a:r>
          </a:p>
          <a:p>
            <a:pPr marL="285750" lvl="0" indent="-285750" eaLnBrk="0" fontAlgn="base" hangingPunct="0">
              <a:spcBef>
                <a:spcPct val="0"/>
              </a:spcBef>
              <a:spcAft>
                <a:spcPct val="0"/>
              </a:spcAft>
              <a:buFont typeface="Arial" panose="020B0604020202020204" pitchFamily="34" charset="0"/>
              <a:buChar char="•"/>
              <a:tabLst>
                <a:tab pos="457200" algn="l"/>
              </a:tabLst>
            </a:pPr>
            <a:r>
              <a:rPr lang="en-US" dirty="0" smtClean="0">
                <a:solidFill>
                  <a:schemeClr val="bg1"/>
                </a:solidFill>
              </a:rPr>
              <a:t>Always </a:t>
            </a:r>
            <a:r>
              <a:rPr lang="en-US" dirty="0">
                <a:solidFill>
                  <a:schemeClr val="bg1"/>
                </a:solidFill>
              </a:rPr>
              <a:t>make sure to shut off your engine and allow it to cool down before adding more gas</a:t>
            </a:r>
            <a:r>
              <a:rPr lang="en-US" dirty="0" smtClean="0">
                <a:solidFill>
                  <a:schemeClr val="bg1"/>
                </a:solidFill>
              </a:rPr>
              <a:t>.</a:t>
            </a:r>
          </a:p>
          <a:p>
            <a:pPr marL="285750" lvl="0" indent="-285750" eaLnBrk="0" fontAlgn="base" hangingPunct="0">
              <a:spcBef>
                <a:spcPct val="0"/>
              </a:spcBef>
              <a:spcAft>
                <a:spcPct val="0"/>
              </a:spcAft>
              <a:buFont typeface="Arial" panose="020B0604020202020204" pitchFamily="34" charset="0"/>
              <a:buChar char="•"/>
              <a:tabLst>
                <a:tab pos="457200" algn="l"/>
              </a:tabLst>
            </a:pPr>
            <a:r>
              <a:rPr lang="en-US" dirty="0" smtClean="0">
                <a:solidFill>
                  <a:schemeClr val="bg1"/>
                </a:solidFill>
              </a:rPr>
              <a:t>It </a:t>
            </a:r>
            <a:r>
              <a:rPr lang="en-US" dirty="0">
                <a:solidFill>
                  <a:schemeClr val="bg1"/>
                </a:solidFill>
              </a:rPr>
              <a:t>is important to use a funnel when refueling your mower to avoid spilling gasoline. </a:t>
            </a:r>
            <a:endParaRPr lang="en-US" dirty="0" smtClean="0">
              <a:solidFill>
                <a:schemeClr val="bg1"/>
              </a:solidFill>
            </a:endParaRPr>
          </a:p>
          <a:p>
            <a:pPr marL="285750" lvl="0" indent="-285750" eaLnBrk="0" fontAlgn="base" hangingPunct="0">
              <a:spcBef>
                <a:spcPct val="0"/>
              </a:spcBef>
              <a:spcAft>
                <a:spcPct val="0"/>
              </a:spcAft>
              <a:buFont typeface="Arial" panose="020B0604020202020204" pitchFamily="34" charset="0"/>
              <a:buChar char="•"/>
              <a:tabLst>
                <a:tab pos="457200" algn="l"/>
              </a:tabLst>
            </a:pPr>
            <a:r>
              <a:rPr lang="en-US" altLang="en-US" dirty="0" smtClean="0">
                <a:solidFill>
                  <a:schemeClr val="bg1"/>
                </a:solidFill>
              </a:rPr>
              <a:t>Wipe </a:t>
            </a:r>
            <a:r>
              <a:rPr lang="en-US" altLang="en-US" dirty="0">
                <a:solidFill>
                  <a:schemeClr val="bg1"/>
                </a:solidFill>
              </a:rPr>
              <a:t>up gasoline spills immediately and do not attempt to start the </a:t>
            </a:r>
            <a:r>
              <a:rPr lang="en-US" altLang="en-US" dirty="0" smtClean="0">
                <a:solidFill>
                  <a:schemeClr val="bg1"/>
                </a:solidFill>
              </a:rPr>
              <a:t>engine.  Move </a:t>
            </a:r>
            <a:r>
              <a:rPr lang="en-US" altLang="en-US" dirty="0">
                <a:solidFill>
                  <a:schemeClr val="bg1"/>
                </a:solidFill>
              </a:rPr>
              <a:t>the machine away from the area of spillage and avoid creating any source of ignition until fuel vapors have dissipated.</a:t>
            </a:r>
          </a:p>
          <a:p>
            <a:pPr marL="285750" lvl="0" indent="-285750" eaLnBrk="0" fontAlgn="base" hangingPunct="0">
              <a:spcBef>
                <a:spcPct val="0"/>
              </a:spcBef>
              <a:spcAft>
                <a:spcPct val="0"/>
              </a:spcAft>
              <a:buFont typeface="Arial" panose="020B0604020202020204" pitchFamily="34" charset="0"/>
              <a:buChar char="•"/>
              <a:tabLst>
                <a:tab pos="457200" algn="l"/>
              </a:tabLst>
            </a:pPr>
            <a:r>
              <a:rPr lang="en-US" altLang="en-US" dirty="0">
                <a:solidFill>
                  <a:schemeClr val="bg1"/>
                </a:solidFill>
              </a:rPr>
              <a:t>Never over-fill the fuel tank. Replace gas cap and tighten securely.</a:t>
            </a:r>
          </a:p>
          <a:p>
            <a:pPr marL="285750" lvl="0" indent="-285750" eaLnBrk="0" fontAlgn="base" hangingPunct="0">
              <a:spcBef>
                <a:spcPct val="0"/>
              </a:spcBef>
              <a:spcAft>
                <a:spcPct val="0"/>
              </a:spcAft>
              <a:buFont typeface="Arial" panose="020B0604020202020204" pitchFamily="34" charset="0"/>
              <a:buChar char="•"/>
              <a:tabLst>
                <a:tab pos="457200" algn="l"/>
              </a:tabLst>
            </a:pPr>
            <a:r>
              <a:rPr lang="en-US" altLang="en-US" dirty="0">
                <a:solidFill>
                  <a:schemeClr val="bg1"/>
                </a:solidFill>
              </a:rPr>
              <a:t>Never remove the gas cap or add fuel with the engine running. Allow the engine to cool, before refueling</a:t>
            </a:r>
            <a:r>
              <a:rPr lang="en-US" altLang="en-US" dirty="0" smtClean="0">
                <a:solidFill>
                  <a:schemeClr val="bg1"/>
                </a:solidFill>
              </a:rPr>
              <a:t>.</a:t>
            </a:r>
            <a:endParaRPr lang="en-US" dirty="0" smtClean="0">
              <a:solidFill>
                <a:schemeClr val="bg1"/>
              </a:solidFill>
            </a:endParaRPr>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1933" y="3433670"/>
            <a:ext cx="3697112" cy="2772834"/>
          </a:xfrm>
          <a:prstGeom prst="rect">
            <a:avLst/>
          </a:prstGeom>
        </p:spPr>
      </p:pic>
      <p:pic>
        <p:nvPicPr>
          <p:cNvPr id="13" name="Picture 12"/>
          <p:cNvPicPr>
            <a:picLocks noChangeAspect="1"/>
          </p:cNvPicPr>
          <p:nvPr/>
        </p:nvPicPr>
        <p:blipFill>
          <a:blip r:embed="rId3"/>
          <a:stretch>
            <a:fillRect/>
          </a:stretch>
        </p:blipFill>
        <p:spPr>
          <a:xfrm>
            <a:off x="8712756" y="515932"/>
            <a:ext cx="2815465" cy="2803973"/>
          </a:xfrm>
          <a:prstGeom prst="rect">
            <a:avLst/>
          </a:prstGeom>
        </p:spPr>
      </p:pic>
      <p:sp>
        <p:nvSpPr>
          <p:cNvPr id="3" name="TextBox 2"/>
          <p:cNvSpPr txBox="1"/>
          <p:nvPr/>
        </p:nvSpPr>
        <p:spPr>
          <a:xfrm>
            <a:off x="2429933" y="1152262"/>
            <a:ext cx="6316133" cy="461665"/>
          </a:xfrm>
          <a:prstGeom prst="rect">
            <a:avLst/>
          </a:prstGeom>
          <a:noFill/>
        </p:spPr>
        <p:txBody>
          <a:bodyPr wrap="square" rtlCol="0">
            <a:spAutoFit/>
          </a:bodyPr>
          <a:lstStyle/>
          <a:p>
            <a:pPr marL="0" lvl="1"/>
            <a:r>
              <a:rPr lang="en-US" sz="2400" b="1" dirty="0">
                <a:solidFill>
                  <a:schemeClr val="bg1"/>
                </a:solidFill>
              </a:rPr>
              <a:t>How to refuel a liquid fuel engine safely. </a:t>
            </a:r>
          </a:p>
        </p:txBody>
      </p:sp>
    </p:spTree>
    <p:extLst>
      <p:ext uri="{BB962C8B-B14F-4D97-AF65-F5344CB8AC3E}">
        <p14:creationId xmlns:p14="http://schemas.microsoft.com/office/powerpoint/2010/main" val="4089643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9b</a:t>
            </a:r>
            <a:endParaRPr lang="ko-KR" altLang="en-US" sz="4400" b="1" dirty="0">
              <a:effectLst/>
            </a:endParaRPr>
          </a:p>
        </p:txBody>
      </p:sp>
      <p:sp>
        <p:nvSpPr>
          <p:cNvPr id="4" name="TextBox 3"/>
          <p:cNvSpPr txBox="1"/>
          <p:nvPr/>
        </p:nvSpPr>
        <p:spPr>
          <a:xfrm>
            <a:off x="2429933" y="1005397"/>
            <a:ext cx="6282267" cy="4524315"/>
          </a:xfrm>
          <a:prstGeom prst="rect">
            <a:avLst/>
          </a:prstGeom>
          <a:noFill/>
        </p:spPr>
        <p:txBody>
          <a:bodyPr wrap="square" rtlCol="0">
            <a:spAutoFit/>
          </a:bodyPr>
          <a:lstStyle/>
          <a:p>
            <a:r>
              <a:rPr lang="en-US" b="1" dirty="0" smtClean="0">
                <a:solidFill>
                  <a:schemeClr val="bg1"/>
                </a:solidFill>
              </a:rPr>
              <a:t>Auxiliary Heaters, used improperly </a:t>
            </a:r>
            <a:r>
              <a:rPr lang="en-US" b="1" dirty="0">
                <a:solidFill>
                  <a:schemeClr val="bg1"/>
                </a:solidFill>
              </a:rPr>
              <a:t>can cause fires, burns and carbon monoxide poisoning</a:t>
            </a:r>
            <a:r>
              <a:rPr lang="en-US" b="1" dirty="0" smtClean="0">
                <a:solidFill>
                  <a:schemeClr val="bg1"/>
                </a:solidFill>
              </a:rPr>
              <a:t>.</a:t>
            </a:r>
          </a:p>
          <a:p>
            <a:endParaRPr lang="en-US" b="1" dirty="0" smtClean="0">
              <a:solidFill>
                <a:schemeClr val="bg1"/>
              </a:solidFill>
            </a:endParaRPr>
          </a:p>
          <a:p>
            <a:pPr marL="285750" indent="-285750">
              <a:buFont typeface="Arial" panose="020B0604020202020204" pitchFamily="34" charset="0"/>
              <a:buChar char="•"/>
            </a:pPr>
            <a:r>
              <a:rPr lang="en-US" dirty="0" smtClean="0">
                <a:solidFill>
                  <a:schemeClr val="bg1"/>
                </a:solidFill>
              </a:rPr>
              <a:t>Have </a:t>
            </a:r>
            <a:r>
              <a:rPr lang="en-US" dirty="0">
                <a:solidFill>
                  <a:schemeClr val="bg1"/>
                </a:solidFill>
              </a:rPr>
              <a:t>a three-foot “kid- and pet-free” zone around the </a:t>
            </a:r>
            <a:r>
              <a:rPr lang="en-US" dirty="0" smtClean="0">
                <a:solidFill>
                  <a:schemeClr val="bg1"/>
                </a:solidFill>
              </a:rPr>
              <a:t>auxiliary heaters, </a:t>
            </a:r>
            <a:r>
              <a:rPr lang="en-US" dirty="0">
                <a:solidFill>
                  <a:schemeClr val="bg1"/>
                </a:solidFill>
              </a:rPr>
              <a:t>and keep combustibles out of this region.</a:t>
            </a:r>
          </a:p>
          <a:p>
            <a:pPr marL="285750" indent="-285750">
              <a:buFont typeface="Arial" panose="020B0604020202020204" pitchFamily="34" charset="0"/>
              <a:buChar char="•"/>
            </a:pPr>
            <a:r>
              <a:rPr lang="en-US" dirty="0">
                <a:solidFill>
                  <a:schemeClr val="bg1"/>
                </a:solidFill>
              </a:rPr>
              <a:t>Install and maintain carbon monoxide alarms in your home.</a:t>
            </a:r>
          </a:p>
          <a:p>
            <a:endParaRPr lang="en-US" dirty="0" smtClean="0">
              <a:solidFill>
                <a:schemeClr val="bg1"/>
              </a:solidFill>
            </a:endParaRPr>
          </a:p>
          <a:p>
            <a:r>
              <a:rPr lang="en-US" b="1" dirty="0" smtClean="0">
                <a:solidFill>
                  <a:schemeClr val="bg1"/>
                </a:solidFill>
              </a:rPr>
              <a:t>Electric space heaters</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Turn </a:t>
            </a:r>
            <a:r>
              <a:rPr lang="en-US" dirty="0">
                <a:solidFill>
                  <a:schemeClr val="bg1"/>
                </a:solidFill>
              </a:rPr>
              <a:t>heaters off when you go to bed or leave the room.</a:t>
            </a:r>
          </a:p>
          <a:p>
            <a:pPr marL="285750" indent="-285750">
              <a:buFont typeface="Arial" panose="020B0604020202020204" pitchFamily="34" charset="0"/>
              <a:buChar char="•"/>
            </a:pPr>
            <a:r>
              <a:rPr lang="en-US" dirty="0">
                <a:solidFill>
                  <a:schemeClr val="bg1"/>
                </a:solidFill>
              </a:rPr>
              <a:t>Only use heaters that shut off automatically if tipped over.</a:t>
            </a:r>
          </a:p>
          <a:p>
            <a:pPr marL="285750" indent="-285750">
              <a:buFont typeface="Arial" panose="020B0604020202020204" pitchFamily="34" charset="0"/>
              <a:buChar char="•"/>
            </a:pPr>
            <a:r>
              <a:rPr lang="en-US" dirty="0">
                <a:solidFill>
                  <a:schemeClr val="bg1"/>
                </a:solidFill>
              </a:rPr>
              <a:t>Place space heaters on a solid, flat non-combustible surface.</a:t>
            </a:r>
          </a:p>
          <a:p>
            <a:pPr marL="285750" indent="-285750">
              <a:buFont typeface="Arial" panose="020B0604020202020204" pitchFamily="34" charset="0"/>
              <a:buChar char="•"/>
            </a:pPr>
            <a:r>
              <a:rPr lang="en-US" dirty="0">
                <a:solidFill>
                  <a:schemeClr val="bg1"/>
                </a:solidFill>
              </a:rPr>
              <a:t>Don’t use extension cords.</a:t>
            </a:r>
          </a:p>
          <a:p>
            <a:pPr marL="285750" indent="-285750">
              <a:buFont typeface="Arial" panose="020B0604020202020204" pitchFamily="34" charset="0"/>
              <a:buChar char="•"/>
            </a:pPr>
            <a:r>
              <a:rPr lang="en-US" dirty="0">
                <a:solidFill>
                  <a:schemeClr val="bg1"/>
                </a:solidFill>
              </a:rPr>
              <a:t>Replace cracked or damaged plugs or power cords</a:t>
            </a:r>
            <a:r>
              <a:rPr lang="en-US" dirty="0" smtClean="0">
                <a:solidFill>
                  <a:schemeClr val="bg1"/>
                </a:solidFill>
              </a:rPr>
              <a:t>.</a:t>
            </a:r>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2279" y="1110143"/>
            <a:ext cx="2847975" cy="4314825"/>
          </a:xfrm>
          <a:prstGeom prst="rect">
            <a:avLst/>
          </a:prstGeom>
        </p:spPr>
      </p:pic>
    </p:spTree>
    <p:extLst>
      <p:ext uri="{BB962C8B-B14F-4D97-AF65-F5344CB8AC3E}">
        <p14:creationId xmlns:p14="http://schemas.microsoft.com/office/powerpoint/2010/main" val="351995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9b</a:t>
            </a:r>
            <a:endParaRPr lang="ko-KR" altLang="en-US" sz="4400" b="1" dirty="0">
              <a:effectLst/>
            </a:endParaRPr>
          </a:p>
        </p:txBody>
      </p:sp>
      <p:sp>
        <p:nvSpPr>
          <p:cNvPr id="4" name="TextBox 3"/>
          <p:cNvSpPr txBox="1"/>
          <p:nvPr/>
        </p:nvSpPr>
        <p:spPr>
          <a:xfrm>
            <a:off x="2429933" y="1100667"/>
            <a:ext cx="5977467" cy="3139321"/>
          </a:xfrm>
          <a:prstGeom prst="rect">
            <a:avLst/>
          </a:prstGeom>
          <a:noFill/>
        </p:spPr>
        <p:txBody>
          <a:bodyPr wrap="square" rtlCol="0">
            <a:spAutoFit/>
          </a:bodyPr>
          <a:lstStyle/>
          <a:p>
            <a:r>
              <a:rPr lang="en-US" b="1" dirty="0">
                <a:solidFill>
                  <a:schemeClr val="bg1"/>
                </a:solidFill>
              </a:rPr>
              <a:t>Auxiliary Heaters, used improperly can cause fires, burns and carbon monoxide poisoning.</a:t>
            </a:r>
          </a:p>
          <a:p>
            <a:endParaRPr lang="en-US" b="1" dirty="0" smtClean="0">
              <a:solidFill>
                <a:schemeClr val="bg1"/>
              </a:solidFill>
            </a:endParaRPr>
          </a:p>
          <a:p>
            <a:r>
              <a:rPr lang="en-US" b="1" dirty="0" smtClean="0">
                <a:solidFill>
                  <a:schemeClr val="bg1"/>
                </a:solidFill>
              </a:rPr>
              <a:t>Fuel-burning </a:t>
            </a:r>
            <a:r>
              <a:rPr lang="en-US" b="1" dirty="0">
                <a:solidFill>
                  <a:schemeClr val="bg1"/>
                </a:solidFill>
              </a:rPr>
              <a:t>heaters</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Only use the fuel specified by the manufacturer.</a:t>
            </a:r>
          </a:p>
          <a:p>
            <a:pPr marL="285750" indent="-285750">
              <a:buFont typeface="Arial" panose="020B0604020202020204" pitchFamily="34" charset="0"/>
              <a:buChar char="•"/>
            </a:pPr>
            <a:r>
              <a:rPr lang="en-US" dirty="0">
                <a:solidFill>
                  <a:schemeClr val="bg1"/>
                </a:solidFill>
              </a:rPr>
              <a:t>Only use heaters with an emergency shut off.</a:t>
            </a:r>
          </a:p>
          <a:p>
            <a:pPr marL="285750" indent="-285750">
              <a:buFont typeface="Arial" panose="020B0604020202020204" pitchFamily="34" charset="0"/>
              <a:buChar char="•"/>
            </a:pPr>
            <a:r>
              <a:rPr lang="en-US" dirty="0">
                <a:solidFill>
                  <a:schemeClr val="bg1"/>
                </a:solidFill>
              </a:rPr>
              <a:t>Do not put heaters on rugs or carpets.</a:t>
            </a:r>
          </a:p>
          <a:p>
            <a:pPr marL="285750" indent="-285750">
              <a:buFont typeface="Arial" panose="020B0604020202020204" pitchFamily="34" charset="0"/>
              <a:buChar char="•"/>
            </a:pPr>
            <a:r>
              <a:rPr lang="en-US" dirty="0">
                <a:solidFill>
                  <a:schemeClr val="bg1"/>
                </a:solidFill>
              </a:rPr>
              <a:t>Only use heaters designed for indoor use.</a:t>
            </a:r>
          </a:p>
          <a:p>
            <a:pPr marL="285750" indent="-285750">
              <a:buFont typeface="Arial" panose="020B0604020202020204" pitchFamily="34" charset="0"/>
              <a:buChar char="•"/>
            </a:pPr>
            <a:r>
              <a:rPr lang="en-US" dirty="0">
                <a:solidFill>
                  <a:schemeClr val="bg1"/>
                </a:solidFill>
              </a:rPr>
              <a:t>Always follow the manufacturer's directions for proper use.</a:t>
            </a:r>
          </a:p>
          <a:p>
            <a:pPr marL="285750" indent="-285750">
              <a:buFont typeface="Arial" panose="020B0604020202020204" pitchFamily="34" charset="0"/>
              <a:buChar char="•"/>
            </a:pPr>
            <a:r>
              <a:rPr lang="en-US" dirty="0">
                <a:solidFill>
                  <a:schemeClr val="bg1"/>
                </a:solidFill>
              </a:rPr>
              <a:t>Only use heaters with oxygen sensors</a:t>
            </a:r>
            <a:r>
              <a:rPr lang="en-US" dirty="0" smtClean="0">
                <a:solidFill>
                  <a:schemeClr val="bg1"/>
                </a:solidFill>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1013" y="900653"/>
            <a:ext cx="3220720" cy="5367867"/>
          </a:xfrm>
          <a:prstGeom prst="rect">
            <a:avLst/>
          </a:prstGeom>
        </p:spPr>
      </p:pic>
    </p:spTree>
    <p:extLst>
      <p:ext uri="{BB962C8B-B14F-4D97-AF65-F5344CB8AC3E}">
        <p14:creationId xmlns:p14="http://schemas.microsoft.com/office/powerpoint/2010/main" val="14549137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9b</a:t>
            </a:r>
            <a:endParaRPr lang="ko-KR" altLang="en-US" sz="4400" b="1" dirty="0">
              <a:effectLst/>
            </a:endParaRPr>
          </a:p>
        </p:txBody>
      </p:sp>
      <p:sp>
        <p:nvSpPr>
          <p:cNvPr id="4" name="TextBox 3"/>
          <p:cNvSpPr txBox="1"/>
          <p:nvPr/>
        </p:nvSpPr>
        <p:spPr>
          <a:xfrm>
            <a:off x="2429934" y="1100667"/>
            <a:ext cx="4893734" cy="4524315"/>
          </a:xfrm>
          <a:prstGeom prst="rect">
            <a:avLst/>
          </a:prstGeom>
          <a:noFill/>
        </p:spPr>
        <p:txBody>
          <a:bodyPr wrap="square" rtlCol="0">
            <a:spAutoFit/>
          </a:bodyPr>
          <a:lstStyle/>
          <a:p>
            <a:r>
              <a:rPr lang="en-US" b="1" dirty="0" smtClean="0">
                <a:solidFill>
                  <a:schemeClr val="bg1"/>
                </a:solidFill>
              </a:rPr>
              <a:t>To </a:t>
            </a:r>
            <a:r>
              <a:rPr lang="en-US" b="1" dirty="0">
                <a:solidFill>
                  <a:schemeClr val="bg1"/>
                </a:solidFill>
              </a:rPr>
              <a:t>refuel your </a:t>
            </a:r>
            <a:r>
              <a:rPr lang="en-US" b="1" dirty="0" smtClean="0">
                <a:solidFill>
                  <a:schemeClr val="bg1"/>
                </a:solidFill>
              </a:rPr>
              <a:t>fuel-burning </a:t>
            </a:r>
            <a:r>
              <a:rPr lang="en-US" b="1" dirty="0">
                <a:solidFill>
                  <a:schemeClr val="bg1"/>
                </a:solidFill>
              </a:rPr>
              <a:t>heater or stove, there are a few simple guidelines to make it much safer. </a:t>
            </a:r>
            <a:endParaRPr lang="en-US" b="1" dirty="0" smtClean="0">
              <a:solidFill>
                <a:schemeClr val="bg1"/>
              </a:solidFill>
            </a:endParaRPr>
          </a:p>
          <a:p>
            <a:endParaRPr lang="en-US" b="1" dirty="0">
              <a:solidFill>
                <a:schemeClr val="bg1"/>
              </a:solidFill>
            </a:endParaRPr>
          </a:p>
          <a:p>
            <a:pPr marL="342900" indent="-342900">
              <a:buFont typeface="Arial" panose="020B0604020202020204" pitchFamily="34" charset="0"/>
              <a:buChar char="•"/>
            </a:pPr>
            <a:r>
              <a:rPr lang="en-US" dirty="0">
                <a:solidFill>
                  <a:schemeClr val="bg1"/>
                </a:solidFill>
              </a:rPr>
              <a:t>You should always fill up outdoors. You can do this by removing a cartridge tank or by taking the entire appliance outside. </a:t>
            </a:r>
            <a:r>
              <a:rPr lang="en-US" dirty="0" smtClean="0">
                <a:solidFill>
                  <a:schemeClr val="bg1"/>
                </a:solidFill>
              </a:rPr>
              <a:t>You </a:t>
            </a:r>
            <a:r>
              <a:rPr lang="en-US" dirty="0">
                <a:solidFill>
                  <a:schemeClr val="bg1"/>
                </a:solidFill>
              </a:rPr>
              <a:t>don't want to accidentally spill fuel inside the home. </a:t>
            </a:r>
          </a:p>
          <a:p>
            <a:pPr marL="342900" indent="-342900">
              <a:buFont typeface="Arial" panose="020B0604020202020204" pitchFamily="34" charset="0"/>
              <a:buChar char="•"/>
            </a:pPr>
            <a:r>
              <a:rPr lang="en-US" dirty="0" smtClean="0">
                <a:solidFill>
                  <a:schemeClr val="bg1"/>
                </a:solidFill>
              </a:rPr>
              <a:t>Make </a:t>
            </a:r>
            <a:r>
              <a:rPr lang="en-US" dirty="0">
                <a:solidFill>
                  <a:schemeClr val="bg1"/>
                </a:solidFill>
              </a:rPr>
              <a:t>sure that the heater or stove has cooled down completely. You should never attempt to fill a hot stove or </a:t>
            </a:r>
            <a:r>
              <a:rPr lang="en-US" dirty="0" smtClean="0">
                <a:solidFill>
                  <a:schemeClr val="bg1"/>
                </a:solidFill>
              </a:rPr>
              <a:t>heater</a:t>
            </a:r>
            <a:r>
              <a:rPr lang="en-US" dirty="0">
                <a:solidFill>
                  <a:schemeClr val="bg1"/>
                </a:solidFill>
              </a:rPr>
              <a:t>. </a:t>
            </a:r>
          </a:p>
          <a:p>
            <a:pPr marL="342900" indent="-342900">
              <a:buFont typeface="Arial" panose="020B0604020202020204" pitchFamily="34" charset="0"/>
              <a:buChar char="•"/>
            </a:pPr>
            <a:r>
              <a:rPr lang="en-US" dirty="0" smtClean="0">
                <a:solidFill>
                  <a:schemeClr val="bg1"/>
                </a:solidFill>
              </a:rPr>
              <a:t>Make </a:t>
            </a:r>
            <a:r>
              <a:rPr lang="en-US" dirty="0">
                <a:solidFill>
                  <a:schemeClr val="bg1"/>
                </a:solidFill>
              </a:rPr>
              <a:t>sure that you put the cap back on securely. </a:t>
            </a:r>
          </a:p>
          <a:p>
            <a:pPr marL="342900" indent="-342900">
              <a:buFont typeface="Arial" panose="020B0604020202020204" pitchFamily="34" charset="0"/>
              <a:buChar char="•"/>
            </a:pPr>
            <a:r>
              <a:rPr lang="en-US" dirty="0" smtClean="0">
                <a:solidFill>
                  <a:schemeClr val="bg1"/>
                </a:solidFill>
              </a:rPr>
              <a:t>Don't </a:t>
            </a:r>
            <a:r>
              <a:rPr lang="en-US" dirty="0">
                <a:solidFill>
                  <a:schemeClr val="bg1"/>
                </a:solidFill>
              </a:rPr>
              <a:t>ever carry the </a:t>
            </a:r>
            <a:r>
              <a:rPr lang="en-US" dirty="0" smtClean="0">
                <a:solidFill>
                  <a:schemeClr val="bg1"/>
                </a:solidFill>
              </a:rPr>
              <a:t>stove </a:t>
            </a:r>
            <a:r>
              <a:rPr lang="en-US" dirty="0">
                <a:solidFill>
                  <a:schemeClr val="bg1"/>
                </a:solidFill>
              </a:rPr>
              <a:t>or heater while it is lit or still hot.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333" y="2112434"/>
            <a:ext cx="4572000" cy="3429000"/>
          </a:xfrm>
          <a:prstGeom prst="rect">
            <a:avLst/>
          </a:prstGeom>
        </p:spPr>
      </p:pic>
    </p:spTree>
    <p:extLst>
      <p:ext uri="{BB962C8B-B14F-4D97-AF65-F5344CB8AC3E}">
        <p14:creationId xmlns:p14="http://schemas.microsoft.com/office/powerpoint/2010/main" val="36934414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9b</a:t>
            </a:r>
            <a:endParaRPr lang="ko-KR" altLang="en-US" sz="4400" b="1" dirty="0">
              <a:effectLst/>
            </a:endParaRPr>
          </a:p>
        </p:txBody>
      </p:sp>
      <p:sp>
        <p:nvSpPr>
          <p:cNvPr id="4" name="TextBox 3"/>
          <p:cNvSpPr txBox="1"/>
          <p:nvPr/>
        </p:nvSpPr>
        <p:spPr>
          <a:xfrm>
            <a:off x="2429933" y="1066801"/>
            <a:ext cx="5782734" cy="4247317"/>
          </a:xfrm>
          <a:prstGeom prst="rect">
            <a:avLst/>
          </a:prstGeom>
          <a:noFill/>
        </p:spPr>
        <p:txBody>
          <a:bodyPr wrap="square" rtlCol="0">
            <a:spAutoFit/>
          </a:bodyPr>
          <a:lstStyle/>
          <a:p>
            <a:r>
              <a:rPr lang="en-US" b="1" dirty="0">
                <a:solidFill>
                  <a:schemeClr val="bg1"/>
                </a:solidFill>
              </a:rPr>
              <a:t>Auxiliary Heaters, used improperly can cause fires, burns and carbon monoxide poisoning.</a:t>
            </a:r>
          </a:p>
          <a:p>
            <a:endParaRPr lang="en-US" b="1" dirty="0" smtClean="0">
              <a:solidFill>
                <a:schemeClr val="bg1"/>
              </a:solidFill>
            </a:endParaRPr>
          </a:p>
          <a:p>
            <a:r>
              <a:rPr lang="en-US" b="1" dirty="0" smtClean="0">
                <a:solidFill>
                  <a:schemeClr val="bg1"/>
                </a:solidFill>
              </a:rPr>
              <a:t>Wood-burning </a:t>
            </a:r>
            <a:r>
              <a:rPr lang="en-US" b="1" dirty="0">
                <a:solidFill>
                  <a:schemeClr val="bg1"/>
                </a:solidFill>
              </a:rPr>
              <a:t>stoves</a:t>
            </a:r>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Make </a:t>
            </a:r>
            <a:r>
              <a:rPr lang="en-US" dirty="0">
                <a:solidFill>
                  <a:schemeClr val="bg1"/>
                </a:solidFill>
              </a:rPr>
              <a:t>sure there is enough clearance between the stove and combustible materials, including floors, walls and </a:t>
            </a:r>
            <a:r>
              <a:rPr lang="en-US" dirty="0" smtClean="0">
                <a:solidFill>
                  <a:schemeClr val="bg1"/>
                </a:solidFill>
              </a:rPr>
              <a:t>ceilings.</a:t>
            </a:r>
          </a:p>
          <a:p>
            <a:pPr marL="285750" indent="-285750">
              <a:buFont typeface="Arial" panose="020B0604020202020204" pitchFamily="34" charset="0"/>
              <a:buChar char="•"/>
            </a:pPr>
            <a:r>
              <a:rPr lang="en-US" dirty="0">
                <a:solidFill>
                  <a:schemeClr val="bg1"/>
                </a:solidFill>
              </a:rPr>
              <a:t>P</a:t>
            </a:r>
            <a:r>
              <a:rPr lang="en-US" dirty="0" smtClean="0">
                <a:solidFill>
                  <a:schemeClr val="bg1"/>
                </a:solidFill>
              </a:rPr>
              <a:t>lace </a:t>
            </a:r>
            <a:r>
              <a:rPr lang="en-US" dirty="0">
                <a:solidFill>
                  <a:schemeClr val="bg1"/>
                </a:solidFill>
              </a:rPr>
              <a:t>the stove on a noncombustible, fire resistant </a:t>
            </a:r>
            <a:r>
              <a:rPr lang="en-US" dirty="0" smtClean="0">
                <a:solidFill>
                  <a:schemeClr val="bg1"/>
                </a:solidFill>
              </a:rPr>
              <a:t>base.</a:t>
            </a:r>
          </a:p>
          <a:p>
            <a:pPr marL="285750" indent="-285750">
              <a:buFont typeface="Arial" panose="020B0604020202020204" pitchFamily="34" charset="0"/>
              <a:buChar char="•"/>
            </a:pPr>
            <a:r>
              <a:rPr lang="en-US" dirty="0" smtClean="0">
                <a:solidFill>
                  <a:schemeClr val="bg1"/>
                </a:solidFill>
              </a:rPr>
              <a:t>Burn </a:t>
            </a:r>
            <a:r>
              <a:rPr lang="en-US" dirty="0">
                <a:solidFill>
                  <a:schemeClr val="bg1"/>
                </a:solidFill>
              </a:rPr>
              <a:t>only dry, well-seasoned </a:t>
            </a:r>
            <a:r>
              <a:rPr lang="en-US" dirty="0" smtClean="0">
                <a:solidFill>
                  <a:schemeClr val="bg1"/>
                </a:solidFill>
              </a:rPr>
              <a:t>wood.</a:t>
            </a:r>
          </a:p>
          <a:p>
            <a:pPr marL="285750" indent="-285750">
              <a:buFont typeface="Arial" panose="020B0604020202020204" pitchFamily="34" charset="0"/>
              <a:buChar char="•"/>
            </a:pPr>
            <a:r>
              <a:rPr lang="en-US" dirty="0">
                <a:solidFill>
                  <a:schemeClr val="bg1"/>
                </a:solidFill>
              </a:rPr>
              <a:t>C</a:t>
            </a:r>
            <a:r>
              <a:rPr lang="en-US" dirty="0" smtClean="0">
                <a:solidFill>
                  <a:schemeClr val="bg1"/>
                </a:solidFill>
              </a:rPr>
              <a:t>onsider </a:t>
            </a:r>
            <a:r>
              <a:rPr lang="en-US" dirty="0">
                <a:solidFill>
                  <a:schemeClr val="bg1"/>
                </a:solidFill>
              </a:rPr>
              <a:t>opening a window a crack for </a:t>
            </a:r>
            <a:r>
              <a:rPr lang="en-US" dirty="0" smtClean="0">
                <a:solidFill>
                  <a:schemeClr val="bg1"/>
                </a:solidFill>
              </a:rPr>
              <a:t>ventilation.</a:t>
            </a:r>
          </a:p>
          <a:p>
            <a:pPr marL="285750" indent="-285750">
              <a:buFont typeface="Arial" panose="020B0604020202020204" pitchFamily="34" charset="0"/>
              <a:buChar char="•"/>
            </a:pPr>
            <a:r>
              <a:rPr lang="en-US" dirty="0">
                <a:solidFill>
                  <a:schemeClr val="bg1"/>
                </a:solidFill>
              </a:rPr>
              <a:t>D</a:t>
            </a:r>
            <a:r>
              <a:rPr lang="en-US" dirty="0" smtClean="0">
                <a:solidFill>
                  <a:schemeClr val="bg1"/>
                </a:solidFill>
              </a:rPr>
              <a:t>ispose </a:t>
            </a:r>
            <a:r>
              <a:rPr lang="en-US" dirty="0">
                <a:solidFill>
                  <a:schemeClr val="bg1"/>
                </a:solidFill>
              </a:rPr>
              <a:t>of ashes in a closed metal container outside the house.</a:t>
            </a:r>
          </a:p>
          <a:p>
            <a:pPr marL="285750" indent="-285750">
              <a:buFont typeface="Arial" panose="020B0604020202020204" pitchFamily="34" charset="0"/>
              <a:buChar char="•"/>
            </a:pPr>
            <a:r>
              <a:rPr lang="en-US" dirty="0">
                <a:solidFill>
                  <a:schemeClr val="bg1"/>
                </a:solidFill>
              </a:rPr>
              <a:t>Clean and inspect chimneys and vents annually.</a:t>
            </a:r>
          </a:p>
          <a:p>
            <a:endParaRPr lang="en-US" b="1"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00" y="1741185"/>
            <a:ext cx="3572933" cy="3572933"/>
          </a:xfrm>
          <a:prstGeom prst="rect">
            <a:avLst/>
          </a:prstGeom>
        </p:spPr>
      </p:pic>
    </p:spTree>
    <p:extLst>
      <p:ext uri="{BB962C8B-B14F-4D97-AF65-F5344CB8AC3E}">
        <p14:creationId xmlns:p14="http://schemas.microsoft.com/office/powerpoint/2010/main" val="2307517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10</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364453"/>
            <a:ext cx="6943477" cy="2831544"/>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000" dirty="0">
                <a:effectLst>
                  <a:outerShdw blurRad="38100" dist="38100" dir="2700000" algn="tl">
                    <a:srgbClr val="000000">
                      <a:alpha val="43137"/>
                    </a:srgbClr>
                  </a:outerShdw>
                </a:effectLst>
              </a:rPr>
              <a:t>Do the following:</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Explain the costs associated with outdoor and wildland fires and how they can be prevented. </a:t>
            </a:r>
            <a:endParaRPr lang="en-US" sz="2000" dirty="0" smtClean="0">
              <a:solidFill>
                <a:schemeClr val="bg1"/>
              </a:solidFill>
              <a:effectLst>
                <a:outerShdw blurRad="38100" dist="38100" dir="2700000" algn="tl">
                  <a:srgbClr val="000000">
                    <a:alpha val="43137"/>
                  </a:srgbClr>
                </a:outerShdw>
              </a:effectLst>
            </a:endParaRPr>
          </a:p>
          <a:p>
            <a:pPr marL="800100" lvl="1" indent="-342900">
              <a:buFont typeface="+mj-lt"/>
              <a:buAutoNum type="alphaLcPeriod"/>
            </a:pPr>
            <a:r>
              <a:rPr lang="en-US" sz="2000" dirty="0" smtClean="0">
                <a:solidFill>
                  <a:schemeClr val="bg1"/>
                </a:solidFill>
                <a:effectLst>
                  <a:outerShdw blurRad="38100" dist="38100" dir="2700000" algn="tl">
                    <a:srgbClr val="000000">
                      <a:alpha val="43137"/>
                    </a:srgbClr>
                  </a:outerShdw>
                </a:effectLst>
              </a:rPr>
              <a:t>Demonstrate </a:t>
            </a:r>
            <a:r>
              <a:rPr lang="en-US" sz="2000" dirty="0">
                <a:solidFill>
                  <a:schemeClr val="bg1"/>
                </a:solidFill>
                <a:effectLst>
                  <a:outerShdw blurRad="38100" dist="38100" dir="2700000" algn="tl">
                    <a:srgbClr val="000000">
                      <a:alpha val="43137"/>
                    </a:srgbClr>
                  </a:outerShdw>
                </a:effectLst>
              </a:rPr>
              <a:t>setting up and putting out a cooking fire. </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Demonstrate using a camp stove and lantern.</a:t>
            </a:r>
          </a:p>
          <a:p>
            <a:pPr marL="800100" lvl="1" indent="-342900">
              <a:buFont typeface="+mj-lt"/>
              <a:buAutoNum type="alphaLcPeriod"/>
            </a:pPr>
            <a:r>
              <a:rPr lang="en-US" sz="2000" dirty="0">
                <a:solidFill>
                  <a:schemeClr val="bg1"/>
                </a:solidFill>
                <a:effectLst>
                  <a:outerShdw blurRad="38100" dist="38100" dir="2700000" algn="tl">
                    <a:srgbClr val="000000">
                      <a:alpha val="43137"/>
                    </a:srgbClr>
                  </a:outerShdw>
                </a:effectLst>
              </a:rPr>
              <a:t>Explain how to set up a campsite safe from fire.</a:t>
            </a:r>
          </a:p>
          <a:p>
            <a:pPr marL="800100" lvl="1" indent="-342900">
              <a:buFont typeface="+mj-lt"/>
              <a:buAutoNum type="alphaLcPeriod"/>
            </a:pPr>
            <a:endParaRPr lang="en-US" sz="2000" dirty="0">
              <a:solidFill>
                <a:schemeClr val="bg1"/>
              </a:solidFill>
              <a:effectLst>
                <a:outerShdw blurRad="38100" dist="38100" dir="2700000" algn="tl">
                  <a:srgbClr val="000000">
                    <a:alpha val="43137"/>
                  </a:srgbClr>
                </a:outerShdw>
              </a:effectLst>
            </a:endParaRPr>
          </a:p>
          <a:p>
            <a:endParaRPr lang="ko-KR" altLang="en-US" sz="1800" dirty="0">
              <a:effectLst/>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1258844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10a</a:t>
            </a:r>
            <a:endParaRPr lang="ko-KR" altLang="en-US" sz="4400" b="1" dirty="0">
              <a:effectLst/>
            </a:endParaRPr>
          </a:p>
        </p:txBody>
      </p:sp>
      <p:sp>
        <p:nvSpPr>
          <p:cNvPr id="5" name="TextBox 4"/>
          <p:cNvSpPr txBox="1"/>
          <p:nvPr/>
        </p:nvSpPr>
        <p:spPr>
          <a:xfrm>
            <a:off x="601134" y="1066800"/>
            <a:ext cx="6494478" cy="5570756"/>
          </a:xfrm>
          <a:prstGeom prst="rect">
            <a:avLst/>
          </a:prstGeom>
          <a:noFill/>
        </p:spPr>
        <p:txBody>
          <a:bodyPr wrap="square" rtlCol="0">
            <a:spAutoFit/>
          </a:bodyPr>
          <a:lstStyle/>
          <a:p>
            <a:r>
              <a:rPr lang="en-US" sz="2400" b="1" dirty="0" smtClean="0">
                <a:solidFill>
                  <a:schemeClr val="bg1"/>
                </a:solidFill>
              </a:rPr>
              <a:t>The Cost of Outdoor and Wildland Fires</a:t>
            </a:r>
          </a:p>
          <a:p>
            <a:endParaRPr lang="en-US" sz="1000" dirty="0" smtClean="0">
              <a:solidFill>
                <a:schemeClr val="bg1"/>
              </a:solidFill>
            </a:endParaRPr>
          </a:p>
          <a:p>
            <a:pPr marL="342900" indent="-342900">
              <a:buFont typeface="+mj-lt"/>
              <a:buAutoNum type="arabicPeriod"/>
            </a:pPr>
            <a:r>
              <a:rPr lang="en-US" dirty="0" smtClean="0">
                <a:solidFill>
                  <a:schemeClr val="bg1"/>
                </a:solidFill>
              </a:rPr>
              <a:t>Death and personal injury are the overriding concerns of outdoor fires.</a:t>
            </a:r>
          </a:p>
          <a:p>
            <a:pPr marL="342900" indent="-342900">
              <a:buFont typeface="+mj-lt"/>
              <a:buAutoNum type="arabicPeriod"/>
            </a:pPr>
            <a:r>
              <a:rPr lang="en-US" dirty="0" smtClean="0">
                <a:solidFill>
                  <a:schemeClr val="bg1"/>
                </a:solidFill>
              </a:rPr>
              <a:t>Wildland fires can damage buildings, timber crops, wildlife and their habitat, and soil</a:t>
            </a:r>
          </a:p>
          <a:p>
            <a:pPr marL="342900" indent="-342900">
              <a:buFont typeface="+mj-lt"/>
              <a:buAutoNum type="arabicPeriod"/>
            </a:pPr>
            <a:r>
              <a:rPr lang="en-US" dirty="0" smtClean="0">
                <a:solidFill>
                  <a:schemeClr val="bg1"/>
                </a:solidFill>
              </a:rPr>
              <a:t>The cost of putting out wildfires is significant.</a:t>
            </a:r>
          </a:p>
          <a:p>
            <a:pPr marL="342900" indent="-342900">
              <a:buFont typeface="+mj-lt"/>
              <a:buAutoNum type="arabicPeriod"/>
            </a:pPr>
            <a:r>
              <a:rPr lang="en-US" dirty="0" smtClean="0">
                <a:solidFill>
                  <a:schemeClr val="bg1"/>
                </a:solidFill>
              </a:rPr>
              <a:t>Businesses destroyed by fire results in lost jobs, tax revenues, and increases social service expenses.</a:t>
            </a:r>
          </a:p>
          <a:p>
            <a:endParaRPr lang="en-US" b="1" dirty="0" smtClean="0">
              <a:solidFill>
                <a:schemeClr val="bg1"/>
              </a:solidFill>
            </a:endParaRPr>
          </a:p>
          <a:p>
            <a:r>
              <a:rPr lang="en-US" sz="2400" b="1" dirty="0" smtClean="0">
                <a:solidFill>
                  <a:schemeClr val="bg1"/>
                </a:solidFill>
              </a:rPr>
              <a:t>Five </a:t>
            </a:r>
            <a:r>
              <a:rPr lang="en-US" sz="2400" b="1" dirty="0">
                <a:solidFill>
                  <a:schemeClr val="bg1"/>
                </a:solidFill>
              </a:rPr>
              <a:t>Rules of Wildfire Prevention:</a:t>
            </a:r>
            <a:endParaRPr lang="en-US" sz="2400" dirty="0">
              <a:solidFill>
                <a:schemeClr val="bg1"/>
              </a:solidFill>
            </a:endParaRPr>
          </a:p>
          <a:p>
            <a:endParaRPr lang="en-US" sz="1000" dirty="0" smtClean="0">
              <a:solidFill>
                <a:schemeClr val="bg1"/>
              </a:solidFill>
            </a:endParaRPr>
          </a:p>
          <a:p>
            <a:pPr marL="342900" indent="-342900">
              <a:buFont typeface="+mj-lt"/>
              <a:buAutoNum type="arabicPeriod"/>
            </a:pPr>
            <a:r>
              <a:rPr lang="en-US" dirty="0" smtClean="0">
                <a:solidFill>
                  <a:schemeClr val="bg1"/>
                </a:solidFill>
              </a:rPr>
              <a:t>Only </a:t>
            </a:r>
            <a:r>
              <a:rPr lang="en-US" dirty="0">
                <a:solidFill>
                  <a:schemeClr val="bg1"/>
                </a:solidFill>
              </a:rPr>
              <a:t>you can prevent wildfires.</a:t>
            </a:r>
          </a:p>
          <a:p>
            <a:pPr marL="342900" indent="-342900">
              <a:buFont typeface="+mj-lt"/>
              <a:buAutoNum type="arabicPeriod"/>
            </a:pPr>
            <a:r>
              <a:rPr lang="en-US" dirty="0">
                <a:solidFill>
                  <a:schemeClr val="bg1"/>
                </a:solidFill>
              </a:rPr>
              <a:t>Always be careful with fire.</a:t>
            </a:r>
          </a:p>
          <a:p>
            <a:pPr marL="342900" indent="-342900">
              <a:buFont typeface="+mj-lt"/>
              <a:buAutoNum type="arabicPeriod"/>
            </a:pPr>
            <a:r>
              <a:rPr lang="en-US" dirty="0">
                <a:solidFill>
                  <a:schemeClr val="bg1"/>
                </a:solidFill>
              </a:rPr>
              <a:t>Never play with matches or lighters.</a:t>
            </a:r>
          </a:p>
          <a:p>
            <a:pPr marL="342900" indent="-342900">
              <a:buFont typeface="+mj-lt"/>
              <a:buAutoNum type="arabicPeriod"/>
            </a:pPr>
            <a:r>
              <a:rPr lang="en-US" dirty="0">
                <a:solidFill>
                  <a:schemeClr val="bg1"/>
                </a:solidFill>
              </a:rPr>
              <a:t>Always watch your campfire.</a:t>
            </a:r>
          </a:p>
          <a:p>
            <a:pPr marL="342900" indent="-342900">
              <a:buFont typeface="+mj-lt"/>
              <a:buAutoNum type="arabicPeriod"/>
            </a:pPr>
            <a:r>
              <a:rPr lang="en-US" dirty="0">
                <a:solidFill>
                  <a:schemeClr val="bg1"/>
                </a:solidFill>
              </a:rPr>
              <a:t>Make sure your campfire is completely out before leaving it.</a:t>
            </a:r>
          </a:p>
          <a:p>
            <a:r>
              <a:rPr lang="en-US" dirty="0" smtClean="0">
                <a:solidFill>
                  <a:schemeClr val="bg1"/>
                </a:solidFill>
              </a:rPr>
              <a:t>  </a:t>
            </a:r>
          </a:p>
          <a:p>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5612" y="1213920"/>
            <a:ext cx="4795821" cy="3197214"/>
          </a:xfrm>
          <a:prstGeom prst="rect">
            <a:avLst/>
          </a:prstGeom>
        </p:spPr>
      </p:pic>
    </p:spTree>
    <p:extLst>
      <p:ext uri="{BB962C8B-B14F-4D97-AF65-F5344CB8AC3E}">
        <p14:creationId xmlns:p14="http://schemas.microsoft.com/office/powerpoint/2010/main" val="799744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10b</a:t>
            </a:r>
            <a:endParaRPr lang="ko-KR" altLang="en-US" sz="4400" b="1" dirty="0">
              <a:effectLst/>
            </a:endParaRPr>
          </a:p>
        </p:txBody>
      </p:sp>
      <p:sp>
        <p:nvSpPr>
          <p:cNvPr id="7" name="TextBox 6"/>
          <p:cNvSpPr txBox="1"/>
          <p:nvPr/>
        </p:nvSpPr>
        <p:spPr>
          <a:xfrm>
            <a:off x="381000" y="903839"/>
            <a:ext cx="6980161" cy="5262979"/>
          </a:xfrm>
          <a:prstGeom prst="rect">
            <a:avLst/>
          </a:prstGeom>
          <a:noFill/>
        </p:spPr>
        <p:txBody>
          <a:bodyPr wrap="square" rtlCol="0">
            <a:spAutoFit/>
          </a:bodyPr>
          <a:lstStyle/>
          <a:p>
            <a:r>
              <a:rPr lang="en-US" sz="2400" b="1" dirty="0" smtClean="0">
                <a:solidFill>
                  <a:schemeClr val="bg1"/>
                </a:solidFill>
              </a:rPr>
              <a:t>Setting up a campfire</a:t>
            </a:r>
          </a:p>
          <a:p>
            <a:pPr marL="342900" indent="-342900">
              <a:buFont typeface="+mj-lt"/>
              <a:buAutoNum type="arabicPeriod"/>
            </a:pPr>
            <a:r>
              <a:rPr lang="en-US" dirty="0" smtClean="0">
                <a:solidFill>
                  <a:schemeClr val="bg1"/>
                </a:solidFill>
              </a:rPr>
              <a:t>Campfires should be built only in safe places on sand or other mineral soil or rocks and never next to trees.</a:t>
            </a:r>
          </a:p>
          <a:p>
            <a:pPr marL="342900" indent="-342900">
              <a:buFont typeface="+mj-lt"/>
              <a:buAutoNum type="arabicPeriod"/>
            </a:pPr>
            <a:r>
              <a:rPr lang="en-US" dirty="0" smtClean="0">
                <a:solidFill>
                  <a:schemeClr val="bg1"/>
                </a:solidFill>
              </a:rPr>
              <a:t>All flammable materials should be cleared away at least 10 feet around the fire.</a:t>
            </a:r>
          </a:p>
          <a:p>
            <a:pPr marL="342900" indent="-342900">
              <a:buFont typeface="+mj-lt"/>
              <a:buAutoNum type="arabicPeriod"/>
            </a:pPr>
            <a:r>
              <a:rPr lang="en-US" dirty="0" smtClean="0">
                <a:solidFill>
                  <a:schemeClr val="bg1"/>
                </a:solidFill>
              </a:rPr>
              <a:t>The fire should never be left unattended.</a:t>
            </a:r>
          </a:p>
          <a:p>
            <a:pPr marL="342900" indent="-342900">
              <a:buFont typeface="+mj-lt"/>
              <a:buAutoNum type="arabicPeriod"/>
            </a:pPr>
            <a:r>
              <a:rPr lang="en-US" dirty="0" smtClean="0">
                <a:solidFill>
                  <a:schemeClr val="bg1"/>
                </a:solidFill>
              </a:rPr>
              <a:t>A campfire can become a danger unless it is kept small. The sparks from a large fire can be carried a considerable distance by a light wind or gust.</a:t>
            </a:r>
          </a:p>
          <a:p>
            <a:endParaRPr lang="en-US" dirty="0">
              <a:solidFill>
                <a:schemeClr val="bg1"/>
              </a:solidFill>
            </a:endParaRPr>
          </a:p>
          <a:p>
            <a:r>
              <a:rPr lang="en-US" sz="2400" b="1" dirty="0" smtClean="0">
                <a:solidFill>
                  <a:schemeClr val="bg1"/>
                </a:solidFill>
              </a:rPr>
              <a:t>Two ways of putting out a campfire</a:t>
            </a:r>
          </a:p>
          <a:p>
            <a:pPr marL="342900" indent="-342900">
              <a:buFont typeface="+mj-lt"/>
              <a:buAutoNum type="arabicPeriod"/>
            </a:pPr>
            <a:r>
              <a:rPr lang="en-US" dirty="0" smtClean="0">
                <a:solidFill>
                  <a:schemeClr val="bg1"/>
                </a:solidFill>
              </a:rPr>
              <a:t>Sprinkle water on the fire. Use a stick to stir the wood and coals, and sprinkle again. Continue this procedure until all the coals are cold-out. Use the back of your bare hand to check for heat.</a:t>
            </a:r>
          </a:p>
          <a:p>
            <a:pPr marL="342900" indent="-342900">
              <a:buFont typeface="+mj-lt"/>
              <a:buAutoNum type="arabicPeriod"/>
            </a:pPr>
            <a:r>
              <a:rPr lang="en-US" dirty="0" smtClean="0">
                <a:solidFill>
                  <a:schemeClr val="bg1"/>
                </a:solidFill>
              </a:rPr>
              <a:t>If water is not available, spread the wood and coals and scrape out the embers with a piece of wood. When the embers are out and none are smoking, cover the entire fire with dirt.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7361" y="973666"/>
            <a:ext cx="4067629" cy="249766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7361" y="3544346"/>
            <a:ext cx="4134036" cy="2622472"/>
          </a:xfrm>
          <a:prstGeom prst="rect">
            <a:avLst/>
          </a:prstGeom>
        </p:spPr>
      </p:pic>
    </p:spTree>
    <p:extLst>
      <p:ext uri="{BB962C8B-B14F-4D97-AF65-F5344CB8AC3E}">
        <p14:creationId xmlns:p14="http://schemas.microsoft.com/office/powerpoint/2010/main" val="266953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9924" y="1227438"/>
            <a:ext cx="6400800" cy="4093428"/>
          </a:xfrm>
          <a:prstGeom prst="rect">
            <a:avLst/>
          </a:prstGeom>
          <a:noFill/>
        </p:spPr>
        <p:txBody>
          <a:bodyPr wrap="square" rtlCol="0">
            <a:spAutoFit/>
          </a:bodyPr>
          <a:lstStyle/>
          <a:p>
            <a:pPr marL="342900" indent="-342900">
              <a:buFont typeface="+mj-lt"/>
              <a:buAutoNum type="arabicPeriod" startAt="7"/>
            </a:pPr>
            <a:r>
              <a:rPr lang="en-US" sz="2400" dirty="0" smtClean="0">
                <a:effectLst>
                  <a:outerShdw blurRad="38100" dist="38100" dir="2700000" algn="tl">
                    <a:srgbClr val="000000">
                      <a:alpha val="43137"/>
                    </a:srgbClr>
                  </a:outerShdw>
                </a:effectLst>
              </a:rPr>
              <a:t>Do </a:t>
            </a:r>
            <a:r>
              <a:rPr lang="en-US" sz="2400" dirty="0">
                <a:effectLst>
                  <a:outerShdw blurRad="38100" dist="38100" dir="2700000" algn="tl">
                    <a:srgbClr val="000000">
                      <a:alpha val="43137"/>
                    </a:srgbClr>
                  </a:outerShdw>
                </a:effectLst>
              </a:rPr>
              <a:t>the following:</a:t>
            </a:r>
          </a:p>
          <a:p>
            <a:pPr marL="800100" lvl="1" indent="-342900">
              <a:buFont typeface="+mj-lt"/>
              <a:buAutoNum type="alphaLcPeriod"/>
            </a:pPr>
            <a:r>
              <a:rPr lang="en-US" sz="2000" dirty="0">
                <a:effectLst>
                  <a:outerShdw blurRad="38100" dist="38100" dir="2700000" algn="tl">
                    <a:srgbClr val="000000">
                      <a:alpha val="43137"/>
                    </a:srgbClr>
                  </a:outerShdw>
                </a:effectLst>
              </a:rPr>
              <a:t>Demonstrate lighting a match safely, the proper way to extinguish it and to dispose of it. </a:t>
            </a:r>
            <a:endParaRPr lang="en-US" sz="2000" dirty="0" smtClean="0">
              <a:effectLst>
                <a:outerShdw blurRad="38100" dist="38100" dir="2700000" algn="tl">
                  <a:srgbClr val="000000">
                    <a:alpha val="43137"/>
                  </a:srgbClr>
                </a:outerShdw>
              </a:effectLst>
            </a:endParaRPr>
          </a:p>
          <a:p>
            <a:pPr marL="800100" lvl="1" indent="-342900">
              <a:buFont typeface="+mj-lt"/>
              <a:buAutoNum type="alphaLcPeriod"/>
            </a:pPr>
            <a:r>
              <a:rPr lang="en-US" sz="2000" dirty="0" smtClean="0">
                <a:effectLst>
                  <a:outerShdw blurRad="38100" dist="38100" dir="2700000" algn="tl">
                    <a:srgbClr val="000000">
                      <a:alpha val="43137"/>
                    </a:srgbClr>
                  </a:outerShdw>
                </a:effectLst>
              </a:rPr>
              <a:t>Demonstrate </a:t>
            </a:r>
            <a:r>
              <a:rPr lang="en-US" sz="2000" dirty="0">
                <a:effectLst>
                  <a:outerShdw blurRad="38100" dist="38100" dir="2700000" algn="tl">
                    <a:srgbClr val="000000">
                      <a:alpha val="43137"/>
                    </a:srgbClr>
                  </a:outerShdw>
                </a:effectLst>
              </a:rPr>
              <a:t>the safe way to start a charcoal fire. </a:t>
            </a:r>
          </a:p>
          <a:p>
            <a:pPr marL="800100" lvl="1" indent="-342900">
              <a:buFont typeface="+mj-lt"/>
              <a:buAutoNum type="alphaLcPeriod"/>
            </a:pPr>
            <a:r>
              <a:rPr lang="en-US" sz="2000" dirty="0">
                <a:effectLst>
                  <a:outerShdw blurRad="38100" dist="38100" dir="2700000" algn="tl">
                    <a:srgbClr val="000000">
                      <a:alpha val="43137"/>
                    </a:srgbClr>
                  </a:outerShdw>
                </a:effectLst>
              </a:rPr>
              <a:t>Demonstrate how to safely light a candle. Discuss with your counselor how to safely use candles.</a:t>
            </a:r>
          </a:p>
          <a:p>
            <a:pPr marL="342900" indent="-342900">
              <a:buFont typeface="+mj-lt"/>
              <a:buAutoNum type="arabicPeriod" startAt="7"/>
            </a:pPr>
            <a:r>
              <a:rPr lang="en-US" sz="2400" dirty="0">
                <a:effectLst>
                  <a:outerShdw blurRad="38100" dist="38100" dir="2700000" algn="tl">
                    <a:srgbClr val="000000">
                      <a:alpha val="43137"/>
                    </a:srgbClr>
                  </a:outerShdw>
                </a:effectLst>
              </a:rPr>
              <a:t>Explain the difference between combustible and noncombustible liquids and between combustible and noncombustible fabrics</a:t>
            </a:r>
            <a:r>
              <a:rPr lang="en-US" sz="2400" dirty="0" smtClean="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230509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10c</a:t>
            </a:r>
            <a:endParaRPr lang="ko-KR" altLang="en-US" sz="4400" b="1" dirty="0">
              <a:effectLst/>
            </a:endParaRPr>
          </a:p>
        </p:txBody>
      </p:sp>
      <p:sp>
        <p:nvSpPr>
          <p:cNvPr id="6" name="TextBox 5"/>
          <p:cNvSpPr txBox="1"/>
          <p:nvPr/>
        </p:nvSpPr>
        <p:spPr>
          <a:xfrm>
            <a:off x="499533" y="1075266"/>
            <a:ext cx="6824133" cy="4817533"/>
          </a:xfrm>
          <a:prstGeom prst="rect">
            <a:avLst/>
          </a:prstGeom>
          <a:noFill/>
        </p:spPr>
        <p:txBody>
          <a:bodyPr wrap="square" rtlCol="0">
            <a:spAutoFit/>
          </a:bodyPr>
          <a:lstStyle/>
          <a:p>
            <a:r>
              <a:rPr lang="en-US" sz="2400" dirty="0" smtClean="0">
                <a:solidFill>
                  <a:schemeClr val="bg1"/>
                </a:solidFill>
              </a:rPr>
              <a:t>Using a camp stove</a:t>
            </a:r>
          </a:p>
          <a:p>
            <a:pPr marL="285750" indent="-285750">
              <a:buFont typeface="Arial" panose="020B0604020202020204" pitchFamily="34" charset="0"/>
              <a:buChar char="•"/>
            </a:pPr>
            <a:r>
              <a:rPr lang="en-US" dirty="0" smtClean="0">
                <a:solidFill>
                  <a:schemeClr val="bg1"/>
                </a:solidFill>
              </a:rPr>
              <a:t>Use camp stoves and their fuels only with adult supervision. Practice using them before an outing and follow the manufacturer’s directions.</a:t>
            </a:r>
          </a:p>
          <a:p>
            <a:pPr marL="285750" indent="-285750">
              <a:buFont typeface="Arial" panose="020B0604020202020204" pitchFamily="34" charset="0"/>
              <a:buChar char="•"/>
            </a:pPr>
            <a:r>
              <a:rPr lang="en-US" dirty="0" smtClean="0">
                <a:solidFill>
                  <a:schemeClr val="bg1"/>
                </a:solidFill>
              </a:rPr>
              <a:t>Place stoves on a level surface in ventilated areas only.</a:t>
            </a:r>
          </a:p>
          <a:p>
            <a:pPr marL="285750" indent="-285750">
              <a:buFont typeface="Arial" panose="020B0604020202020204" pitchFamily="34" charset="0"/>
              <a:buChar char="•"/>
            </a:pPr>
            <a:r>
              <a:rPr lang="en-US" dirty="0" smtClean="0">
                <a:solidFill>
                  <a:schemeClr val="bg1"/>
                </a:solidFill>
              </a:rPr>
              <a:t>Do not overload the stovetop and keep pan lids handy to smother a grease fire if necessary.</a:t>
            </a:r>
          </a:p>
          <a:p>
            <a:pPr marL="285750" indent="-285750">
              <a:buFont typeface="Arial" panose="020B0604020202020204" pitchFamily="34" charset="0"/>
              <a:buChar char="•"/>
            </a:pPr>
            <a:r>
              <a:rPr lang="en-US" dirty="0" smtClean="0">
                <a:solidFill>
                  <a:schemeClr val="bg1"/>
                </a:solidFill>
              </a:rPr>
              <a:t>Keep fuel in well-marked and approved containers.</a:t>
            </a:r>
          </a:p>
          <a:p>
            <a:pPr marL="285750" indent="-285750">
              <a:buFont typeface="Arial" panose="020B0604020202020204" pitchFamily="34" charset="0"/>
              <a:buChar char="•"/>
            </a:pPr>
            <a:r>
              <a:rPr lang="en-US" dirty="0" smtClean="0">
                <a:solidFill>
                  <a:schemeClr val="bg1"/>
                </a:solidFill>
              </a:rPr>
              <a:t>Always fuel a stove outdoors.</a:t>
            </a:r>
          </a:p>
          <a:p>
            <a:pPr marL="285750" indent="-285750">
              <a:buFont typeface="Arial" panose="020B0604020202020204" pitchFamily="34" charset="0"/>
              <a:buChar char="•"/>
            </a:pPr>
            <a:r>
              <a:rPr lang="en-US" dirty="0" smtClean="0">
                <a:solidFill>
                  <a:schemeClr val="bg1"/>
                </a:solidFill>
              </a:rPr>
              <a:t>Allow a hot stove to cool before changing cylinders or refueling.</a:t>
            </a:r>
          </a:p>
          <a:p>
            <a:pPr marL="285750" indent="-285750">
              <a:buFont typeface="Arial" panose="020B0604020202020204" pitchFamily="34" charset="0"/>
              <a:buChar char="•"/>
            </a:pPr>
            <a:endParaRPr lang="en-US" dirty="0">
              <a:solidFill>
                <a:schemeClr val="bg1"/>
              </a:solidFill>
            </a:endParaRPr>
          </a:p>
          <a:p>
            <a:r>
              <a:rPr lang="en-US" sz="2400" dirty="0">
                <a:solidFill>
                  <a:schemeClr val="bg1"/>
                </a:solidFill>
              </a:rPr>
              <a:t>Using a </a:t>
            </a:r>
            <a:r>
              <a:rPr lang="en-US" sz="2400" dirty="0" smtClean="0">
                <a:solidFill>
                  <a:schemeClr val="bg1"/>
                </a:solidFill>
              </a:rPr>
              <a:t>lantern</a:t>
            </a:r>
            <a:endParaRPr lang="en-US" sz="2400" dirty="0">
              <a:solidFill>
                <a:schemeClr val="bg1"/>
              </a:solidFill>
            </a:endParaRPr>
          </a:p>
          <a:p>
            <a:pPr marL="285750" indent="-285750">
              <a:buFont typeface="Arial" panose="020B0604020202020204" pitchFamily="34" charset="0"/>
              <a:buChar char="•"/>
            </a:pPr>
            <a:r>
              <a:rPr lang="en-US" dirty="0" smtClean="0">
                <a:solidFill>
                  <a:schemeClr val="bg1"/>
                </a:solidFill>
              </a:rPr>
              <a:t>Read and follow instructions.</a:t>
            </a:r>
          </a:p>
          <a:p>
            <a:pPr marL="285750" indent="-285750">
              <a:buFont typeface="Arial" panose="020B0604020202020204" pitchFamily="34" charset="0"/>
              <a:buChar char="•"/>
            </a:pPr>
            <a:r>
              <a:rPr lang="en-US" dirty="0" smtClean="0">
                <a:solidFill>
                  <a:schemeClr val="bg1"/>
                </a:solidFill>
              </a:rPr>
              <a:t>Keep lantern in proper working condition.</a:t>
            </a:r>
          </a:p>
          <a:p>
            <a:pPr marL="285750" indent="-285750">
              <a:buFont typeface="Arial" panose="020B0604020202020204" pitchFamily="34" charset="0"/>
              <a:buChar char="•"/>
            </a:pPr>
            <a:r>
              <a:rPr lang="en-US" dirty="0" smtClean="0">
                <a:solidFill>
                  <a:schemeClr val="bg1"/>
                </a:solidFill>
              </a:rPr>
              <a:t>Only use lanterns outdoors and never in a tent.</a:t>
            </a:r>
            <a:endParaRPr lang="en-US" dirty="0">
              <a:solidFill>
                <a:schemeClr val="bg1"/>
              </a:solidFill>
            </a:endParaRPr>
          </a:p>
        </p:txBody>
      </p:sp>
      <p:pic>
        <p:nvPicPr>
          <p:cNvPr id="8" name="Picture 7"/>
          <p:cNvPicPr>
            <a:picLocks noChangeAspect="1"/>
          </p:cNvPicPr>
          <p:nvPr/>
        </p:nvPicPr>
        <p:blipFill>
          <a:blip r:embed="rId2"/>
          <a:stretch>
            <a:fillRect/>
          </a:stretch>
        </p:blipFill>
        <p:spPr>
          <a:xfrm>
            <a:off x="7323667" y="1137719"/>
            <a:ext cx="4118760" cy="27432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3667" y="3987799"/>
            <a:ext cx="4124208" cy="2319867"/>
          </a:xfrm>
          <a:prstGeom prst="rect">
            <a:avLst/>
          </a:prstGeom>
        </p:spPr>
      </p:pic>
    </p:spTree>
    <p:extLst>
      <p:ext uri="{BB962C8B-B14F-4D97-AF65-F5344CB8AC3E}">
        <p14:creationId xmlns:p14="http://schemas.microsoft.com/office/powerpoint/2010/main" val="7873519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10d</a:t>
            </a:r>
            <a:endParaRPr lang="ko-KR" altLang="en-US" sz="4400" b="1" dirty="0">
              <a:effectLst/>
            </a:endParaRPr>
          </a:p>
        </p:txBody>
      </p:sp>
      <p:sp>
        <p:nvSpPr>
          <p:cNvPr id="5" name="TextBox 4"/>
          <p:cNvSpPr txBox="1"/>
          <p:nvPr/>
        </p:nvSpPr>
        <p:spPr>
          <a:xfrm>
            <a:off x="634999" y="1557867"/>
            <a:ext cx="6900333" cy="2677656"/>
          </a:xfrm>
          <a:prstGeom prst="rect">
            <a:avLst/>
          </a:prstGeom>
          <a:noFill/>
        </p:spPr>
        <p:txBody>
          <a:bodyPr wrap="square" rtlCol="0">
            <a:spAutoFit/>
          </a:bodyPr>
          <a:lstStyle/>
          <a:p>
            <a:r>
              <a:rPr lang="en-US" sz="2400" dirty="0" smtClean="0">
                <a:solidFill>
                  <a:schemeClr val="bg1"/>
                </a:solidFill>
              </a:rPr>
              <a:t>How to set up a campsite safe from fire.</a:t>
            </a:r>
          </a:p>
          <a:p>
            <a:pPr marL="285750" indent="-285750">
              <a:buFont typeface="Arial" panose="020B0604020202020204" pitchFamily="34" charset="0"/>
              <a:buChar char="•"/>
            </a:pPr>
            <a:r>
              <a:rPr lang="en-US" dirty="0" smtClean="0">
                <a:solidFill>
                  <a:schemeClr val="bg1"/>
                </a:solidFill>
              </a:rPr>
              <a:t>Make sure to have some type of alarm that can be clearly heard throughout the camp if a fire breaks out.</a:t>
            </a:r>
          </a:p>
          <a:p>
            <a:pPr marL="285750" indent="-285750">
              <a:buFont typeface="Arial" panose="020B0604020202020204" pitchFamily="34" charset="0"/>
              <a:buChar char="•"/>
            </a:pPr>
            <a:r>
              <a:rPr lang="en-US" dirty="0" smtClean="0">
                <a:solidFill>
                  <a:schemeClr val="bg1"/>
                </a:solidFill>
              </a:rPr>
              <a:t>Remove all flammable rubbish and leaves from around the tents, stoves, and campfires.</a:t>
            </a:r>
          </a:p>
          <a:p>
            <a:pPr marL="285750" indent="-285750">
              <a:buFont typeface="Arial" panose="020B0604020202020204" pitchFamily="34" charset="0"/>
              <a:buChar char="•"/>
            </a:pPr>
            <a:r>
              <a:rPr lang="en-US" dirty="0" smtClean="0">
                <a:solidFill>
                  <a:schemeClr val="bg1"/>
                </a:solidFill>
              </a:rPr>
              <a:t>Hang towels and clothes to dry away from stoves and campfires.</a:t>
            </a:r>
          </a:p>
          <a:p>
            <a:pPr marL="285750" indent="-285750">
              <a:buFont typeface="Arial" panose="020B0604020202020204" pitchFamily="34" charset="0"/>
              <a:buChar char="•"/>
            </a:pPr>
            <a:r>
              <a:rPr lang="en-US" dirty="0" smtClean="0">
                <a:solidFill>
                  <a:schemeClr val="bg1"/>
                </a:solidFill>
              </a:rPr>
              <a:t>Make a nightly check of the camp before going to bed to see that all fires and lights are out.</a:t>
            </a:r>
            <a:endParaRPr lang="en-US" dirty="0">
              <a:solidFill>
                <a:schemeClr val="bg1"/>
              </a:solidFill>
            </a:endParaRPr>
          </a:p>
        </p:txBody>
      </p:sp>
      <p:pic>
        <p:nvPicPr>
          <p:cNvPr id="8" name="Picture 7"/>
          <p:cNvPicPr>
            <a:picLocks noChangeAspect="1"/>
          </p:cNvPicPr>
          <p:nvPr/>
        </p:nvPicPr>
        <p:blipFill>
          <a:blip r:embed="rId2"/>
          <a:stretch>
            <a:fillRect/>
          </a:stretch>
        </p:blipFill>
        <p:spPr>
          <a:xfrm>
            <a:off x="7535332" y="1565577"/>
            <a:ext cx="4216401" cy="2669946"/>
          </a:xfrm>
          <a:prstGeom prst="rect">
            <a:avLst/>
          </a:prstGeom>
        </p:spPr>
      </p:pic>
    </p:spTree>
    <p:extLst>
      <p:ext uri="{BB962C8B-B14F-4D97-AF65-F5344CB8AC3E}">
        <p14:creationId xmlns:p14="http://schemas.microsoft.com/office/powerpoint/2010/main" val="126340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11</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307957"/>
            <a:ext cx="6943477" cy="1200329"/>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1800" dirty="0">
                <a:effectLst/>
              </a:rPr>
              <a:t>Visit a fire station. Identify the various types of fire trucks and describe the functions of each. Find out about the fire prevention activities in your community during your visit.</a:t>
            </a:r>
          </a:p>
          <a:p>
            <a:endParaRPr lang="ko-KR" altLang="en-US" sz="1800" dirty="0">
              <a:effectLst/>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24159324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11</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976034" y="4723093"/>
            <a:ext cx="8665633" cy="1754326"/>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285750" indent="-285750">
              <a:buFont typeface="Arial" panose="020B0604020202020204" pitchFamily="34" charset="0"/>
              <a:buChar char="•"/>
            </a:pPr>
            <a:r>
              <a:rPr lang="en-US" sz="1800" dirty="0">
                <a:effectLst/>
                <a:latin typeface="+mn-lt"/>
              </a:rPr>
              <a:t>A quintuple combination pumper or “quint” is a fire apparatus that serves as both an engine and a ladder truck. </a:t>
            </a:r>
          </a:p>
          <a:p>
            <a:pPr marL="285750" indent="-285750">
              <a:buFont typeface="Arial" panose="020B0604020202020204" pitchFamily="34" charset="0"/>
              <a:buChar char="•"/>
            </a:pPr>
            <a:r>
              <a:rPr lang="en-US" sz="1800" dirty="0">
                <a:effectLst/>
                <a:latin typeface="+mn-lt"/>
              </a:rPr>
              <a:t>There are five functions that a quint provides: pump, water tank, fire hose, aerial device, and ground ladders. </a:t>
            </a:r>
          </a:p>
          <a:p>
            <a:pPr marL="285750" indent="-285750">
              <a:buFont typeface="Arial" panose="020B0604020202020204" pitchFamily="34" charset="0"/>
              <a:buChar char="•"/>
            </a:pPr>
            <a:r>
              <a:rPr lang="en-US" sz="1800" dirty="0">
                <a:effectLst/>
                <a:latin typeface="+mn-lt"/>
              </a:rPr>
              <a:t>These types of fire trucks are useful for smaller departments that must protect a combination of single-family homes and low to medium-rise buildings. </a:t>
            </a:r>
          </a:p>
        </p:txBody>
      </p:sp>
      <p:sp>
        <p:nvSpPr>
          <p:cNvPr id="5" name="Rectangle 4"/>
          <p:cNvSpPr/>
          <p:nvPr/>
        </p:nvSpPr>
        <p:spPr>
          <a:xfrm>
            <a:off x="2976034" y="980069"/>
            <a:ext cx="1954446" cy="369332"/>
          </a:xfrm>
          <a:prstGeom prst="rect">
            <a:avLst/>
          </a:prstGeom>
        </p:spPr>
        <p:txBody>
          <a:bodyPr wrap="none">
            <a:spAutoFit/>
          </a:bodyPr>
          <a:lstStyle/>
          <a:p>
            <a:r>
              <a:rPr lang="en-US" b="1" dirty="0" smtClean="0">
                <a:solidFill>
                  <a:schemeClr val="bg1"/>
                </a:solidFill>
              </a:rPr>
              <a:t>Quint Fire Truck</a:t>
            </a:r>
            <a:endParaRPr lang="en-US" b="1" dirty="0">
              <a:solidFill>
                <a:schemeClr val="bg1"/>
              </a:solidFill>
            </a:endParaRPr>
          </a:p>
        </p:txBody>
      </p:sp>
      <p:pic>
        <p:nvPicPr>
          <p:cNvPr id="8" name="Picture 7"/>
          <p:cNvPicPr>
            <a:picLocks noChangeAspect="1"/>
          </p:cNvPicPr>
          <p:nvPr/>
        </p:nvPicPr>
        <p:blipFill>
          <a:blip r:embed="rId2"/>
          <a:stretch>
            <a:fillRect/>
          </a:stretch>
        </p:blipFill>
        <p:spPr>
          <a:xfrm>
            <a:off x="3048000" y="1395413"/>
            <a:ext cx="4741333" cy="3163358"/>
          </a:xfrm>
          <a:prstGeom prst="rect">
            <a:avLst/>
          </a:prstGeom>
        </p:spPr>
      </p:pic>
    </p:spTree>
    <p:extLst>
      <p:ext uri="{BB962C8B-B14F-4D97-AF65-F5344CB8AC3E}">
        <p14:creationId xmlns:p14="http://schemas.microsoft.com/office/powerpoint/2010/main" val="34090735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11</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976034" y="4989224"/>
            <a:ext cx="8665633" cy="646331"/>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285750" indent="-285750">
              <a:buFont typeface="Arial" panose="020B0604020202020204" pitchFamily="34" charset="0"/>
              <a:buChar char="•"/>
            </a:pPr>
            <a:r>
              <a:rPr lang="en-US" sz="1800" dirty="0">
                <a:effectLst/>
                <a:latin typeface="+mn-lt"/>
              </a:rPr>
              <a:t>Large metro communities usually employ tiller aerial ladder trucks. These types of fire trucks work better in urban areas.</a:t>
            </a:r>
          </a:p>
        </p:txBody>
      </p:sp>
      <p:sp>
        <p:nvSpPr>
          <p:cNvPr id="5" name="Rectangle 4"/>
          <p:cNvSpPr/>
          <p:nvPr/>
        </p:nvSpPr>
        <p:spPr>
          <a:xfrm>
            <a:off x="2976034" y="980069"/>
            <a:ext cx="1898981" cy="369332"/>
          </a:xfrm>
          <a:prstGeom prst="rect">
            <a:avLst/>
          </a:prstGeom>
        </p:spPr>
        <p:txBody>
          <a:bodyPr wrap="none">
            <a:spAutoFit/>
          </a:bodyPr>
          <a:lstStyle/>
          <a:p>
            <a:r>
              <a:rPr lang="en-US" b="1" dirty="0" smtClean="0">
                <a:solidFill>
                  <a:schemeClr val="bg1"/>
                </a:solidFill>
              </a:rPr>
              <a:t>Tiller Fire Truck</a:t>
            </a:r>
            <a:endParaRPr lang="en-US" b="1" dirty="0">
              <a:solidFill>
                <a:schemeClr val="bg1"/>
              </a:solidFill>
            </a:endParaRPr>
          </a:p>
        </p:txBody>
      </p:sp>
      <p:pic>
        <p:nvPicPr>
          <p:cNvPr id="7" name="Picture 6"/>
          <p:cNvPicPr>
            <a:picLocks noChangeAspect="1"/>
          </p:cNvPicPr>
          <p:nvPr/>
        </p:nvPicPr>
        <p:blipFill>
          <a:blip r:embed="rId2"/>
          <a:stretch>
            <a:fillRect/>
          </a:stretch>
        </p:blipFill>
        <p:spPr>
          <a:xfrm>
            <a:off x="2976034" y="1428817"/>
            <a:ext cx="6565899" cy="3282950"/>
          </a:xfrm>
          <a:prstGeom prst="rect">
            <a:avLst/>
          </a:prstGeom>
        </p:spPr>
      </p:pic>
    </p:spTree>
    <p:extLst>
      <p:ext uri="{BB962C8B-B14F-4D97-AF65-F5344CB8AC3E}">
        <p14:creationId xmlns:p14="http://schemas.microsoft.com/office/powerpoint/2010/main" val="1179473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11</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976034" y="4712225"/>
            <a:ext cx="8665633" cy="1200329"/>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285750" indent="-285750">
              <a:buFont typeface="Arial" panose="020B0604020202020204" pitchFamily="34" charset="0"/>
              <a:buChar char="•"/>
            </a:pPr>
            <a:r>
              <a:rPr lang="en-US" sz="1800" dirty="0" smtClean="0">
                <a:effectLst/>
              </a:rPr>
              <a:t>Structure engines </a:t>
            </a:r>
            <a:r>
              <a:rPr lang="en-US" sz="1800" dirty="0">
                <a:effectLst/>
              </a:rPr>
              <a:t>are the apparatus primarily designed for structural firefighting</a:t>
            </a:r>
            <a:r>
              <a:rPr lang="en-US" sz="1800" dirty="0" smtClean="0">
                <a:effectLst/>
              </a:rPr>
              <a:t>.</a:t>
            </a:r>
          </a:p>
          <a:p>
            <a:pPr marL="285750" indent="-285750">
              <a:buFont typeface="Arial" panose="020B0604020202020204" pitchFamily="34" charset="0"/>
              <a:buChar char="•"/>
            </a:pPr>
            <a:r>
              <a:rPr lang="en-US" sz="1800" dirty="0" smtClean="0">
                <a:effectLst/>
              </a:rPr>
              <a:t>Commonly </a:t>
            </a:r>
            <a:r>
              <a:rPr lang="en-US" sz="1800" dirty="0">
                <a:effectLst/>
              </a:rPr>
              <a:t>found on these </a:t>
            </a:r>
            <a:r>
              <a:rPr lang="en-US" sz="1800" dirty="0" smtClean="0">
                <a:effectLst/>
              </a:rPr>
              <a:t>engines are Self Contained Breathing Apparatus, </a:t>
            </a:r>
            <a:r>
              <a:rPr lang="en-US" sz="1800" dirty="0">
                <a:effectLst/>
              </a:rPr>
              <a:t>chainsaws and circular saws, as well as many different types of specialized equipment.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034" y="1452203"/>
            <a:ext cx="5262033" cy="3157220"/>
          </a:xfrm>
          <a:prstGeom prst="rect">
            <a:avLst/>
          </a:prstGeom>
        </p:spPr>
      </p:pic>
      <p:sp>
        <p:nvSpPr>
          <p:cNvPr id="5" name="Rectangle 4"/>
          <p:cNvSpPr/>
          <p:nvPr/>
        </p:nvSpPr>
        <p:spPr>
          <a:xfrm>
            <a:off x="2976034" y="980069"/>
            <a:ext cx="3694153" cy="369332"/>
          </a:xfrm>
          <a:prstGeom prst="rect">
            <a:avLst/>
          </a:prstGeom>
        </p:spPr>
        <p:txBody>
          <a:bodyPr wrap="none">
            <a:spAutoFit/>
          </a:bodyPr>
          <a:lstStyle/>
          <a:p>
            <a:r>
              <a:rPr lang="en-US" b="1" dirty="0" smtClean="0">
                <a:solidFill>
                  <a:schemeClr val="bg1"/>
                </a:solidFill>
              </a:rPr>
              <a:t>Structure Engines: Type 1 and 2</a:t>
            </a:r>
            <a:endParaRPr lang="en-US" b="1" dirty="0">
              <a:solidFill>
                <a:schemeClr val="bg1"/>
              </a:solidFill>
            </a:endParaRPr>
          </a:p>
        </p:txBody>
      </p:sp>
    </p:spTree>
    <p:extLst>
      <p:ext uri="{BB962C8B-B14F-4D97-AF65-F5344CB8AC3E}">
        <p14:creationId xmlns:p14="http://schemas.microsoft.com/office/powerpoint/2010/main" val="6046687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11</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976034" y="4766702"/>
            <a:ext cx="8665633" cy="923330"/>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285750" indent="-285750">
              <a:buFont typeface="Arial" panose="020B0604020202020204" pitchFamily="34" charset="0"/>
              <a:buChar char="•"/>
            </a:pPr>
            <a:r>
              <a:rPr lang="en-US" sz="1800" dirty="0">
                <a:effectLst/>
              </a:rPr>
              <a:t>A wildland fire engine is one that is specifically designed to assist in fighting wildfires by transporting firefighters to the scene and providing them with access to water and other </a:t>
            </a:r>
            <a:r>
              <a:rPr lang="en-US" sz="1800" dirty="0" smtClean="0">
                <a:effectLst/>
              </a:rPr>
              <a:t>equipment.</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034" y="1384077"/>
            <a:ext cx="5524500" cy="3314700"/>
          </a:xfrm>
          <a:prstGeom prst="rect">
            <a:avLst/>
          </a:prstGeom>
        </p:spPr>
      </p:pic>
      <p:sp>
        <p:nvSpPr>
          <p:cNvPr id="6" name="Rectangle 5"/>
          <p:cNvSpPr/>
          <p:nvPr/>
        </p:nvSpPr>
        <p:spPr>
          <a:xfrm>
            <a:off x="2976034" y="900653"/>
            <a:ext cx="3627981" cy="369332"/>
          </a:xfrm>
          <a:prstGeom prst="rect">
            <a:avLst/>
          </a:prstGeom>
        </p:spPr>
        <p:txBody>
          <a:bodyPr wrap="none">
            <a:spAutoFit/>
          </a:bodyPr>
          <a:lstStyle/>
          <a:p>
            <a:r>
              <a:rPr lang="en-US" b="1" dirty="0">
                <a:solidFill>
                  <a:schemeClr val="bg1"/>
                </a:solidFill>
              </a:rPr>
              <a:t>Wildland </a:t>
            </a:r>
            <a:r>
              <a:rPr lang="en-US" b="1" dirty="0" smtClean="0">
                <a:solidFill>
                  <a:schemeClr val="bg1"/>
                </a:solidFill>
              </a:rPr>
              <a:t>Engines: Type 3 and 4</a:t>
            </a:r>
            <a:endParaRPr lang="en-US" b="1" dirty="0">
              <a:solidFill>
                <a:schemeClr val="bg1"/>
              </a:solidFill>
            </a:endParaRPr>
          </a:p>
        </p:txBody>
      </p:sp>
    </p:spTree>
    <p:extLst>
      <p:ext uri="{BB962C8B-B14F-4D97-AF65-F5344CB8AC3E}">
        <p14:creationId xmlns:p14="http://schemas.microsoft.com/office/powerpoint/2010/main" val="40348150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11</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3060701" y="4488563"/>
            <a:ext cx="8665633" cy="369332"/>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pPr marL="285750" indent="-285750">
              <a:buFont typeface="Arial" panose="020B0604020202020204" pitchFamily="34" charset="0"/>
              <a:buChar char="•"/>
            </a:pPr>
            <a:r>
              <a:rPr lang="en-US" sz="1800" dirty="0">
                <a:effectLst/>
              </a:rPr>
              <a:t>Types 5-7 </a:t>
            </a:r>
            <a:r>
              <a:rPr lang="en-US" sz="1800" dirty="0" smtClean="0">
                <a:effectLst/>
              </a:rPr>
              <a:t>are </a:t>
            </a:r>
            <a:r>
              <a:rPr lang="en-US" sz="1800" dirty="0">
                <a:effectLst/>
              </a:rPr>
              <a:t>the smallest for navigating rough wildland terrain.</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900" y="1407344"/>
            <a:ext cx="4906433" cy="2943860"/>
          </a:xfrm>
          <a:prstGeom prst="rect">
            <a:avLst/>
          </a:prstGeom>
        </p:spPr>
      </p:pic>
      <p:sp>
        <p:nvSpPr>
          <p:cNvPr id="7" name="Rectangle 6"/>
          <p:cNvSpPr/>
          <p:nvPr/>
        </p:nvSpPr>
        <p:spPr>
          <a:xfrm>
            <a:off x="3136900" y="969332"/>
            <a:ext cx="3833165" cy="369332"/>
          </a:xfrm>
          <a:prstGeom prst="rect">
            <a:avLst/>
          </a:prstGeom>
        </p:spPr>
        <p:txBody>
          <a:bodyPr wrap="none">
            <a:spAutoFit/>
          </a:bodyPr>
          <a:lstStyle/>
          <a:p>
            <a:r>
              <a:rPr lang="en-US" b="1" dirty="0" smtClean="0">
                <a:solidFill>
                  <a:schemeClr val="bg1"/>
                </a:solidFill>
              </a:rPr>
              <a:t>Wildland Engines: Type </a:t>
            </a:r>
            <a:r>
              <a:rPr lang="en-US" b="1" dirty="0">
                <a:solidFill>
                  <a:schemeClr val="bg1"/>
                </a:solidFill>
              </a:rPr>
              <a:t>5,6, &amp; 7 </a:t>
            </a:r>
          </a:p>
        </p:txBody>
      </p:sp>
    </p:spTree>
    <p:extLst>
      <p:ext uri="{BB962C8B-B14F-4D97-AF65-F5344CB8AC3E}">
        <p14:creationId xmlns:p14="http://schemas.microsoft.com/office/powerpoint/2010/main" val="23013190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11</a:t>
            </a:r>
            <a:endParaRPr lang="ko-KR" altLang="en-US" sz="4400" b="1" dirty="0">
              <a:effectLst/>
            </a:endParaRPr>
          </a:p>
        </p:txBody>
      </p:sp>
      <p:sp>
        <p:nvSpPr>
          <p:cNvPr id="3" name="TextBox 2">
            <a:extLst>
              <a:ext uri="{FF2B5EF4-FFF2-40B4-BE49-F238E27FC236}">
                <a16:creationId xmlns="" xmlns:a16="http://schemas.microsoft.com/office/drawing/2014/main" id="{DF7CD60F-31E5-47BD-825E-DF5FFB019C06}"/>
              </a:ext>
            </a:extLst>
          </p:cNvPr>
          <p:cNvSpPr txBox="1"/>
          <p:nvPr/>
        </p:nvSpPr>
        <p:spPr>
          <a:xfrm>
            <a:off x="2429933" y="1993371"/>
            <a:ext cx="9592734" cy="400110"/>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2000" dirty="0">
                <a:effectLst/>
              </a:rPr>
              <a:t>Visit a fire station </a:t>
            </a:r>
            <a:r>
              <a:rPr lang="en-US" sz="2000" dirty="0" smtClean="0">
                <a:effectLst/>
              </a:rPr>
              <a:t>and find </a:t>
            </a:r>
            <a:r>
              <a:rPr lang="en-US" sz="2000" dirty="0">
                <a:effectLst/>
              </a:rPr>
              <a:t>out about the fire prevention activities in your community.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450" y="2624666"/>
            <a:ext cx="6345832" cy="3564467"/>
          </a:xfrm>
          <a:prstGeom prst="rect">
            <a:avLst/>
          </a:prstGeom>
        </p:spPr>
      </p:pic>
    </p:spTree>
    <p:extLst>
      <p:ext uri="{BB962C8B-B14F-4D97-AF65-F5344CB8AC3E}">
        <p14:creationId xmlns:p14="http://schemas.microsoft.com/office/powerpoint/2010/main" val="34427942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12</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446456"/>
            <a:ext cx="6943477" cy="1200329"/>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1800" dirty="0"/>
              <a:t>Determine if smoke detectors are required in all dwellings within your municipality. If so, explain which specific types are required. Tell your counselor what type of smoke detectors your house has or needs.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233014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69924" y="1227438"/>
            <a:ext cx="6400800" cy="2923877"/>
          </a:xfrm>
          <a:prstGeom prst="rect">
            <a:avLst/>
          </a:prstGeom>
          <a:noFill/>
        </p:spPr>
        <p:txBody>
          <a:bodyPr wrap="square" rtlCol="0">
            <a:spAutoFit/>
          </a:bodyPr>
          <a:lstStyle/>
          <a:p>
            <a:pPr marL="342900" indent="-342900">
              <a:buFont typeface="+mj-lt"/>
              <a:buAutoNum type="arabicPeriod" startAt="9"/>
            </a:pPr>
            <a:r>
              <a:rPr lang="en-US" sz="2400" dirty="0" smtClean="0">
                <a:effectLst>
                  <a:outerShdw blurRad="38100" dist="38100" dir="2700000" algn="tl">
                    <a:srgbClr val="000000">
                      <a:alpha val="43137"/>
                    </a:srgbClr>
                  </a:outerShdw>
                </a:effectLst>
              </a:rPr>
              <a:t>Do </a:t>
            </a:r>
            <a:r>
              <a:rPr lang="en-US" sz="2400" dirty="0">
                <a:effectLst>
                  <a:outerShdw blurRad="38100" dist="38100" dir="2700000" algn="tl">
                    <a:srgbClr val="000000">
                      <a:alpha val="43137"/>
                    </a:srgbClr>
                  </a:outerShdw>
                </a:effectLst>
              </a:rPr>
              <a:t>the following:</a:t>
            </a:r>
          </a:p>
          <a:p>
            <a:pPr marL="800100" lvl="1" indent="-342900">
              <a:buFont typeface="+mj-lt"/>
              <a:buAutoNum type="alphaLcPeriod"/>
            </a:pPr>
            <a:r>
              <a:rPr lang="en-US" sz="2000" dirty="0">
                <a:effectLst>
                  <a:outerShdw blurRad="38100" dist="38100" dir="2700000" algn="tl">
                    <a:srgbClr val="000000">
                      <a:alpha val="43137"/>
                    </a:srgbClr>
                  </a:outerShdw>
                </a:effectLst>
              </a:rPr>
              <a:t>Describe for your counselor the safe way to refuel a liquid fueled engine, such as a lawn mower, weed eater, outboard motor, farm machine, or automobile with fuel from an approved gasoline container. </a:t>
            </a:r>
            <a:endParaRPr lang="en-US" sz="2000" dirty="0">
              <a:effectLst>
                <a:outerShdw blurRad="38100" dist="38100" dir="2700000" algn="tl">
                  <a:srgbClr val="000000">
                    <a:alpha val="43137"/>
                  </a:srgbClr>
                </a:outerShdw>
              </a:effectLst>
            </a:endParaRPr>
          </a:p>
          <a:p>
            <a:pPr marL="800100" lvl="1" indent="-342900">
              <a:buFont typeface="+mj-lt"/>
              <a:buAutoNum type="alphaLcPeriod"/>
            </a:pPr>
            <a:r>
              <a:rPr lang="en-US" sz="2000" dirty="0">
                <a:effectLst>
                  <a:outerShdw blurRad="38100" dist="38100" dir="2700000" algn="tl">
                    <a:srgbClr val="000000">
                      <a:alpha val="43137"/>
                    </a:srgbClr>
                  </a:outerShdw>
                </a:effectLst>
              </a:rPr>
              <a:t>Demonstrate the safety factors, such as proper ventilation, for auxiliary heating devices and the proper way to fuel those devices. </a:t>
            </a:r>
          </a:p>
        </p:txBody>
      </p:sp>
      <p:sp>
        <p:nvSpPr>
          <p:cNvPr id="3" name="TextBox 2">
            <a:extLst>
              <a:ext uri="{FF2B5EF4-FFF2-40B4-BE49-F238E27FC236}">
                <a16:creationId xmlns="" xmlns:a16="http://schemas.microsoft.com/office/drawing/2014/main" id="{9B5D9E89-0018-43BD-8542-493AD7D0E360}"/>
              </a:ext>
            </a:extLst>
          </p:cNvPr>
          <p:cNvSpPr txBox="1"/>
          <p:nvPr/>
        </p:nvSpPr>
        <p:spPr>
          <a:xfrm>
            <a:off x="5469925" y="457996"/>
            <a:ext cx="6409037" cy="523220"/>
          </a:xfrm>
          <a:prstGeom prst="rect">
            <a:avLst/>
          </a:prstGeom>
          <a:noFill/>
        </p:spPr>
        <p:txBody>
          <a:bodyPr wrap="square" rtlCol="0" anchor="ctr">
            <a:spAutoFit/>
          </a:bodyPr>
          <a:lstStyle/>
          <a:p>
            <a:r>
              <a:rPr lang="en-US" altLang="ko-KR" sz="2800" dirty="0" smtClean="0">
                <a:effectLst>
                  <a:outerShdw blurRad="38100" dist="38100" dir="2700000" algn="tl">
                    <a:srgbClr val="000000">
                      <a:alpha val="43137"/>
                    </a:srgbClr>
                  </a:outerShdw>
                </a:effectLst>
                <a:cs typeface="Arial" pitchFamily="34" charset="0"/>
              </a:rPr>
              <a:t>Fire Safety Merit Badge Requirements</a:t>
            </a:r>
            <a:endParaRPr lang="ko-KR" altLang="en-US" sz="2800" dirty="0">
              <a:effectLst>
                <a:outerShdw blurRad="38100" dist="38100" dir="2700000" algn="tl">
                  <a:srgbClr val="000000">
                    <a:alpha val="43137"/>
                  </a:srgbClr>
                </a:outerShdw>
              </a:effectLst>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08" y="252881"/>
            <a:ext cx="914400" cy="933450"/>
          </a:xfrm>
          <a:prstGeom prst="rect">
            <a:avLst/>
          </a:prstGeom>
        </p:spPr>
      </p:pic>
    </p:spTree>
    <p:extLst>
      <p:ext uri="{BB962C8B-B14F-4D97-AF65-F5344CB8AC3E}">
        <p14:creationId xmlns:p14="http://schemas.microsoft.com/office/powerpoint/2010/main" val="31732713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12</a:t>
            </a:r>
            <a:endParaRPr lang="ko-KR" altLang="en-US" sz="4400" b="1" dirty="0">
              <a:effectLst/>
            </a:endParaRPr>
          </a:p>
        </p:txBody>
      </p:sp>
      <p:sp>
        <p:nvSpPr>
          <p:cNvPr id="4" name="Rectangle 3"/>
          <p:cNvSpPr/>
          <p:nvPr/>
        </p:nvSpPr>
        <p:spPr>
          <a:xfrm>
            <a:off x="414867" y="1413933"/>
            <a:ext cx="8525934" cy="4247317"/>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Smoke alarms are legally required to be present inside every bedroom or room in which someone sleeps.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An </a:t>
            </a:r>
            <a:r>
              <a:rPr lang="en-US" dirty="0">
                <a:solidFill>
                  <a:schemeClr val="bg1"/>
                </a:solidFill>
              </a:rPr>
              <a:t>additional alarm must be present in the area directly adjacent to the sleeping areas.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One </a:t>
            </a:r>
            <a:r>
              <a:rPr lang="en-US" dirty="0">
                <a:solidFill>
                  <a:schemeClr val="bg1"/>
                </a:solidFill>
              </a:rPr>
              <a:t>smoke detector must be present on every floor of the house, including basements and attics.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Where </a:t>
            </a:r>
            <a:r>
              <a:rPr lang="en-US" dirty="0">
                <a:solidFill>
                  <a:schemeClr val="bg1"/>
                </a:solidFill>
              </a:rPr>
              <a:t>multiple smoke alarms are required, the units must be wired together so all of the alarms go off at the same time.</a:t>
            </a:r>
          </a:p>
          <a:p>
            <a:pPr marL="285750" indent="-285750">
              <a:buFont typeface="Arial" panose="020B0604020202020204" pitchFamily="34" charset="0"/>
              <a:buChar char="•"/>
            </a:pPr>
            <a:r>
              <a:rPr lang="en-US" dirty="0" smtClean="0">
                <a:solidFill>
                  <a:schemeClr val="bg1"/>
                </a:solidFill>
              </a:rPr>
              <a:t>Code </a:t>
            </a:r>
            <a:r>
              <a:rPr lang="en-US" dirty="0">
                <a:solidFill>
                  <a:schemeClr val="bg1"/>
                </a:solidFill>
              </a:rPr>
              <a:t>requirements mandate that smoke alarms must be hard-wired directly into the home’s electrical system and provided with a backup battery to keep the unit functioning during a power failure.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Alarms </a:t>
            </a:r>
            <a:r>
              <a:rPr lang="en-US" dirty="0">
                <a:solidFill>
                  <a:schemeClr val="bg1"/>
                </a:solidFill>
              </a:rPr>
              <a:t>are required to beep or otherwise indicate when the backup battery’s power is low. </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Smoke </a:t>
            </a:r>
            <a:r>
              <a:rPr lang="en-US" dirty="0">
                <a:solidFill>
                  <a:schemeClr val="bg1"/>
                </a:solidFill>
              </a:rPr>
              <a:t>alarms powered by batteries alone are allowed if the home was built before building codes required hard-wired units.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753" y="839258"/>
            <a:ext cx="3019425" cy="5467350"/>
          </a:xfrm>
          <a:prstGeom prst="rect">
            <a:avLst/>
          </a:prstGeom>
        </p:spPr>
      </p:pic>
    </p:spTree>
    <p:extLst>
      <p:ext uri="{BB962C8B-B14F-4D97-AF65-F5344CB8AC3E}">
        <p14:creationId xmlns:p14="http://schemas.microsoft.com/office/powerpoint/2010/main" val="3354663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12</a:t>
            </a:r>
            <a:endParaRPr lang="ko-KR" altLang="en-US" sz="4400" b="1" dirty="0">
              <a:effectLst/>
            </a:endParaRPr>
          </a:p>
        </p:txBody>
      </p:sp>
      <p:sp>
        <p:nvSpPr>
          <p:cNvPr id="4" name="Rectangle 3"/>
          <p:cNvSpPr/>
          <p:nvPr/>
        </p:nvSpPr>
        <p:spPr>
          <a:xfrm>
            <a:off x="2429933" y="1193246"/>
            <a:ext cx="7230492" cy="400110"/>
          </a:xfrm>
          <a:prstGeom prst="rect">
            <a:avLst/>
          </a:prstGeom>
        </p:spPr>
        <p:txBody>
          <a:bodyPr wrap="square">
            <a:spAutoFit/>
          </a:bodyPr>
          <a:lstStyle/>
          <a:p>
            <a:pPr algn="ctr"/>
            <a:r>
              <a:rPr lang="en-US" sz="2000" dirty="0" smtClean="0">
                <a:solidFill>
                  <a:schemeClr val="bg1"/>
                </a:solidFill>
              </a:rPr>
              <a:t>What type </a:t>
            </a:r>
            <a:r>
              <a:rPr lang="en-US" sz="2000" dirty="0">
                <a:solidFill>
                  <a:schemeClr val="bg1"/>
                </a:solidFill>
              </a:rPr>
              <a:t>of smoke detectors </a:t>
            </a:r>
            <a:r>
              <a:rPr lang="en-US" sz="2000" dirty="0" smtClean="0">
                <a:solidFill>
                  <a:schemeClr val="bg1"/>
                </a:solidFill>
              </a:rPr>
              <a:t>does your </a:t>
            </a:r>
            <a:r>
              <a:rPr lang="en-US" sz="2000" dirty="0">
                <a:solidFill>
                  <a:schemeClr val="bg1"/>
                </a:solidFill>
              </a:rPr>
              <a:t>house </a:t>
            </a:r>
            <a:r>
              <a:rPr lang="en-US" sz="2000" dirty="0" smtClean="0">
                <a:solidFill>
                  <a:schemeClr val="bg1"/>
                </a:solidFill>
              </a:rPr>
              <a:t>have </a:t>
            </a:r>
            <a:r>
              <a:rPr lang="en-US" sz="2000" dirty="0">
                <a:solidFill>
                  <a:schemeClr val="bg1"/>
                </a:solidFill>
              </a:rPr>
              <a:t>or </a:t>
            </a:r>
            <a:r>
              <a:rPr lang="en-US" sz="2000" dirty="0" smtClean="0">
                <a:solidFill>
                  <a:schemeClr val="bg1"/>
                </a:solidFill>
              </a:rPr>
              <a:t>need?</a:t>
            </a:r>
            <a:endParaRPr lang="en-US" sz="20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933" y="1674283"/>
            <a:ext cx="7230492" cy="4675718"/>
          </a:xfrm>
          <a:prstGeom prst="rect">
            <a:avLst/>
          </a:prstGeom>
        </p:spPr>
      </p:pic>
    </p:spTree>
    <p:extLst>
      <p:ext uri="{BB962C8B-B14F-4D97-AF65-F5344CB8AC3E}">
        <p14:creationId xmlns:p14="http://schemas.microsoft.com/office/powerpoint/2010/main" val="40524988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5054600" y="2595011"/>
            <a:ext cx="6347651"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outerShdw blurRad="38100" dist="38100" dir="2700000" algn="tl">
                    <a:srgbClr val="000000">
                      <a:alpha val="43137"/>
                    </a:srgbClr>
                  </a:outerShdw>
                </a:effectLst>
              </a:rPr>
              <a:t>Requirement 13</a:t>
            </a:r>
            <a:endParaRPr lang="ko-KR" altLang="en-US" sz="4400" b="1" dirty="0">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5054600" y="3446456"/>
            <a:ext cx="6943477" cy="1200329"/>
          </a:xfrm>
          <a:prstGeom prst="rect">
            <a:avLst/>
          </a:prstGeom>
          <a:noFill/>
        </p:spPr>
        <p:txBody>
          <a:bodyPr wrap="square" rtlCol="0" anchor="ctr">
            <a:spAutoFit/>
          </a:bodyPr>
          <a:lstStyle>
            <a:defPPr>
              <a:defRPr lang="en-US"/>
            </a:defPPr>
            <a:lvl1pPr>
              <a:defRPr sz="5400">
                <a:solidFill>
                  <a:schemeClr val="bg1"/>
                </a:solidFill>
                <a:effectLst>
                  <a:outerShdw blurRad="12700" dist="88900" dir="3000000" algn="tl" rotWithShape="0">
                    <a:schemeClr val="accent2">
                      <a:alpha val="40000"/>
                    </a:schemeClr>
                  </a:outerShdw>
                </a:effectLst>
                <a:latin typeface="+mj-lt"/>
              </a:defRPr>
            </a:lvl1pPr>
          </a:lstStyle>
          <a:p>
            <a:r>
              <a:rPr lang="en-US" sz="1800" dirty="0"/>
              <a:t>Choose a fire safety-related career that interests you and describe the level of education required and responsibilities of a person in that position. Tell why this position interests you.</a:t>
            </a:r>
          </a:p>
          <a:p>
            <a:endParaRPr lang="ko-KR" altLang="en-US" sz="1800" dirty="0">
              <a:effectLst/>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341" y="2513006"/>
            <a:ext cx="914400" cy="933450"/>
          </a:xfrm>
          <a:prstGeom prst="rect">
            <a:avLst/>
          </a:prstGeom>
        </p:spPr>
      </p:pic>
    </p:spTree>
    <p:extLst>
      <p:ext uri="{BB962C8B-B14F-4D97-AF65-F5344CB8AC3E}">
        <p14:creationId xmlns:p14="http://schemas.microsoft.com/office/powerpoint/2010/main" val="3512604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13</a:t>
            </a:r>
            <a:endParaRPr lang="ko-KR" altLang="en-US" sz="4400" b="1" dirty="0">
              <a:effectLst/>
            </a:endParaRPr>
          </a:p>
        </p:txBody>
      </p:sp>
      <p:sp>
        <p:nvSpPr>
          <p:cNvPr id="4" name="TextBox 3"/>
          <p:cNvSpPr txBox="1"/>
          <p:nvPr/>
        </p:nvSpPr>
        <p:spPr>
          <a:xfrm>
            <a:off x="2429933" y="946532"/>
            <a:ext cx="6011334" cy="3139321"/>
          </a:xfrm>
          <a:prstGeom prst="rect">
            <a:avLst/>
          </a:prstGeom>
          <a:noFill/>
        </p:spPr>
        <p:txBody>
          <a:bodyPr wrap="square" rtlCol="0">
            <a:spAutoFit/>
          </a:bodyPr>
          <a:lstStyle/>
          <a:p>
            <a:r>
              <a:rPr lang="en-US" b="1" dirty="0" smtClean="0">
                <a:solidFill>
                  <a:schemeClr val="bg1"/>
                </a:solidFill>
              </a:rPr>
              <a:t>Firefighters</a:t>
            </a:r>
            <a:endParaRPr lang="en-US" b="1" dirty="0">
              <a:solidFill>
                <a:schemeClr val="bg1"/>
              </a:solidFill>
            </a:endParaRPr>
          </a:p>
          <a:p>
            <a:r>
              <a:rPr lang="en-US" dirty="0">
                <a:solidFill>
                  <a:schemeClr val="bg1"/>
                </a:solidFill>
              </a:rPr>
              <a:t>While putting out fires is their main responsibility, firefighters are often dispatched to accident scenes as well. They perform rescues and emergency medical procedures. Some firefighters specialize in cleaning up at accidents involving hazardous material, while others concentrate on fighting forest fires. Organizations employing firefighters include airports, governments of cities and towns, industrial sites and chemical facilities. </a:t>
            </a:r>
            <a:r>
              <a:rPr lang="en-US" dirty="0" smtClean="0">
                <a:solidFill>
                  <a:schemeClr val="bg1"/>
                </a:solidFill>
              </a:rPr>
              <a:t>The median </a:t>
            </a:r>
            <a:r>
              <a:rPr lang="en-US" dirty="0">
                <a:solidFill>
                  <a:schemeClr val="bg1"/>
                </a:solidFill>
              </a:rPr>
              <a:t>salary for firefighters was $49,620 per year as of 2018.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1267" y="1245046"/>
            <a:ext cx="3592064" cy="2573419"/>
          </a:xfrm>
          <a:prstGeom prst="rect">
            <a:avLst/>
          </a:prstGeom>
        </p:spPr>
      </p:pic>
      <p:sp>
        <p:nvSpPr>
          <p:cNvPr id="6" name="TextBox 5"/>
          <p:cNvSpPr txBox="1"/>
          <p:nvPr/>
        </p:nvSpPr>
        <p:spPr>
          <a:xfrm>
            <a:off x="2429933" y="4085853"/>
            <a:ext cx="9135533" cy="2585323"/>
          </a:xfrm>
          <a:prstGeom prst="rect">
            <a:avLst/>
          </a:prstGeom>
          <a:noFill/>
        </p:spPr>
        <p:txBody>
          <a:bodyPr wrap="square" rtlCol="0">
            <a:spAutoFit/>
          </a:bodyPr>
          <a:lstStyle/>
          <a:p>
            <a:r>
              <a:rPr lang="en-US" b="1" dirty="0">
                <a:solidFill>
                  <a:schemeClr val="bg1"/>
                </a:solidFill>
              </a:rPr>
              <a:t>Job Requirements</a:t>
            </a:r>
          </a:p>
          <a:p>
            <a:r>
              <a:rPr lang="en-US" dirty="0">
                <a:solidFill>
                  <a:schemeClr val="bg1"/>
                </a:solidFill>
              </a:rPr>
              <a:t>To attain most firefighting jobs, candidates must have a high school diploma (or its equivalent) and pass written and physical tests. To prepare, individuals can take fire science classes through certificate or degree programs. Once hired, firefighters complete training at fire academies before going on the job. Often, they're also required to become certified emergency medical technicians or paramedics. Promotions to positions such as lieutenant, battalion chief or chief require years of experience and high performance levels on written tests. Those who become a battalion chief or higher usually hold a bachelor's degree. </a:t>
            </a:r>
          </a:p>
        </p:txBody>
      </p:sp>
    </p:spTree>
    <p:extLst>
      <p:ext uri="{BB962C8B-B14F-4D97-AF65-F5344CB8AC3E}">
        <p14:creationId xmlns:p14="http://schemas.microsoft.com/office/powerpoint/2010/main" val="37907243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13</a:t>
            </a:r>
            <a:endParaRPr lang="ko-KR" altLang="en-US" sz="4400" b="1" dirty="0">
              <a:effectLst/>
            </a:endParaRPr>
          </a:p>
        </p:txBody>
      </p:sp>
      <p:sp>
        <p:nvSpPr>
          <p:cNvPr id="4" name="TextBox 3"/>
          <p:cNvSpPr txBox="1"/>
          <p:nvPr/>
        </p:nvSpPr>
        <p:spPr>
          <a:xfrm>
            <a:off x="2429934" y="1066800"/>
            <a:ext cx="5410200" cy="3139321"/>
          </a:xfrm>
          <a:prstGeom prst="rect">
            <a:avLst/>
          </a:prstGeom>
          <a:noFill/>
        </p:spPr>
        <p:txBody>
          <a:bodyPr wrap="square" rtlCol="0">
            <a:spAutoFit/>
          </a:bodyPr>
          <a:lstStyle/>
          <a:p>
            <a:r>
              <a:rPr lang="en-US" b="1" dirty="0" smtClean="0">
                <a:solidFill>
                  <a:schemeClr val="bg1"/>
                </a:solidFill>
              </a:rPr>
              <a:t>Fire </a:t>
            </a:r>
            <a:r>
              <a:rPr lang="en-US" b="1" dirty="0">
                <a:solidFill>
                  <a:schemeClr val="bg1"/>
                </a:solidFill>
              </a:rPr>
              <a:t>Inspectors</a:t>
            </a:r>
          </a:p>
          <a:p>
            <a:r>
              <a:rPr lang="en-US" dirty="0">
                <a:solidFill>
                  <a:schemeClr val="bg1"/>
                </a:solidFill>
              </a:rPr>
              <a:t>Fire inspectors make sure public buildings and businesses comply with government fire codes. When there has been a fire, investigators conduct interviews and gather evidence to find its cause. Forest fire inspectors and prevention specialists watch for fires from high towers and alert firefighters when a fire does occur; they monitor the behavior of people traveling through forests to ensure fire safety. </a:t>
            </a:r>
            <a:r>
              <a:rPr lang="en-US" dirty="0" smtClean="0">
                <a:solidFill>
                  <a:schemeClr val="bg1"/>
                </a:solidFill>
              </a:rPr>
              <a:t>In </a:t>
            </a:r>
            <a:r>
              <a:rPr lang="en-US" dirty="0">
                <a:solidFill>
                  <a:schemeClr val="bg1"/>
                </a:solidFill>
              </a:rPr>
              <a:t>2018, the median wage for inspectors and investigators was $</a:t>
            </a:r>
            <a:r>
              <a:rPr lang="en-US" dirty="0" smtClean="0">
                <a:solidFill>
                  <a:schemeClr val="bg1"/>
                </a:solidFill>
              </a:rPr>
              <a:t>62,510. </a:t>
            </a:r>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1" y="1045232"/>
            <a:ext cx="3928533" cy="3160889"/>
          </a:xfrm>
          <a:prstGeom prst="rect">
            <a:avLst/>
          </a:prstGeom>
        </p:spPr>
      </p:pic>
      <p:sp>
        <p:nvSpPr>
          <p:cNvPr id="6" name="TextBox 5"/>
          <p:cNvSpPr txBox="1"/>
          <p:nvPr/>
        </p:nvSpPr>
        <p:spPr>
          <a:xfrm>
            <a:off x="2429933" y="4234989"/>
            <a:ext cx="9338734" cy="2032000"/>
          </a:xfrm>
          <a:prstGeom prst="rect">
            <a:avLst/>
          </a:prstGeom>
          <a:noFill/>
        </p:spPr>
        <p:txBody>
          <a:bodyPr wrap="square" rtlCol="0">
            <a:spAutoFit/>
          </a:bodyPr>
          <a:lstStyle/>
          <a:p>
            <a:r>
              <a:rPr lang="en-US" b="1">
                <a:solidFill>
                  <a:schemeClr val="bg1"/>
                </a:solidFill>
              </a:rPr>
              <a:t>Job Requirements</a:t>
            </a:r>
          </a:p>
          <a:p>
            <a:r>
              <a:rPr lang="en-US">
                <a:solidFill>
                  <a:schemeClr val="bg1"/>
                </a:solidFill>
              </a:rPr>
              <a:t>Experience as a firefighter is necessary to become a fire inspector or investigator. Some employers may require candidates to pursue certification, while others may accept formal academy training. Professional organizations such as the National Fire Protection Association (NFPA) offer designations such as Certified Fire Inspector and Certified Fire Plan Examiner. Forest fire inspectors and prevention specialists often have bachelor's degrees and have gone through apprenticeships for up to 4 years. </a:t>
            </a:r>
            <a:endParaRPr lang="en-US" dirty="0">
              <a:solidFill>
                <a:schemeClr val="bg1"/>
              </a:solidFill>
            </a:endParaRPr>
          </a:p>
        </p:txBody>
      </p:sp>
    </p:spTree>
    <p:extLst>
      <p:ext uri="{BB962C8B-B14F-4D97-AF65-F5344CB8AC3E}">
        <p14:creationId xmlns:p14="http://schemas.microsoft.com/office/powerpoint/2010/main" val="5342249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EACE2C-F0BB-4B26-BDA0-E1B66FC049A7}"/>
              </a:ext>
            </a:extLst>
          </p:cNvPr>
          <p:cNvSpPr txBox="1"/>
          <p:nvPr/>
        </p:nvSpPr>
        <p:spPr>
          <a:xfrm>
            <a:off x="2429933" y="131212"/>
            <a:ext cx="8946919" cy="769441"/>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pPr algn="l"/>
            <a:r>
              <a:rPr lang="en-US" altLang="ko-KR" sz="4400" b="1" dirty="0" smtClean="0">
                <a:effectLst/>
              </a:rPr>
              <a:t>Requirement 13</a:t>
            </a:r>
            <a:endParaRPr lang="ko-KR" altLang="en-US" sz="4400" b="1" dirty="0">
              <a:effectLst/>
            </a:endParaRPr>
          </a:p>
        </p:txBody>
      </p:sp>
      <p:sp>
        <p:nvSpPr>
          <p:cNvPr id="4" name="TextBox 3"/>
          <p:cNvSpPr txBox="1"/>
          <p:nvPr/>
        </p:nvSpPr>
        <p:spPr>
          <a:xfrm>
            <a:off x="2497666" y="1134534"/>
            <a:ext cx="5799667" cy="4801314"/>
          </a:xfrm>
          <a:prstGeom prst="rect">
            <a:avLst/>
          </a:prstGeom>
          <a:noFill/>
        </p:spPr>
        <p:txBody>
          <a:bodyPr wrap="square" rtlCol="0">
            <a:spAutoFit/>
          </a:bodyPr>
          <a:lstStyle/>
          <a:p>
            <a:r>
              <a:rPr lang="en-US" b="1" dirty="0" smtClean="0">
                <a:solidFill>
                  <a:schemeClr val="bg1"/>
                </a:solidFill>
              </a:rPr>
              <a:t>Fire </a:t>
            </a:r>
            <a:r>
              <a:rPr lang="en-US" b="1" dirty="0">
                <a:solidFill>
                  <a:schemeClr val="bg1"/>
                </a:solidFill>
              </a:rPr>
              <a:t>Prevention and Protection Engineers</a:t>
            </a:r>
          </a:p>
          <a:p>
            <a:r>
              <a:rPr lang="en-US" dirty="0">
                <a:solidFill>
                  <a:schemeClr val="bg1"/>
                </a:solidFill>
              </a:rPr>
              <a:t>Fire prevention and protection engineers devise fire detection systems, conduct research and </a:t>
            </a:r>
            <a:r>
              <a:rPr lang="en-US" dirty="0" smtClean="0">
                <a:solidFill>
                  <a:schemeClr val="bg1"/>
                </a:solidFill>
              </a:rPr>
              <a:t>develop </a:t>
            </a:r>
            <a:r>
              <a:rPr lang="en-US" dirty="0">
                <a:solidFill>
                  <a:schemeClr val="bg1"/>
                </a:solidFill>
              </a:rPr>
              <a:t>fire prevention methodologies. They also consult with architecture and construction personnel to ensure structures comply with fire safety regulations</a:t>
            </a:r>
            <a:r>
              <a:rPr lang="en-US" dirty="0" smtClean="0">
                <a:solidFill>
                  <a:schemeClr val="bg1"/>
                </a:solidFill>
              </a:rPr>
              <a:t>. The </a:t>
            </a:r>
            <a:r>
              <a:rPr lang="en-US" dirty="0">
                <a:solidFill>
                  <a:schemeClr val="bg1"/>
                </a:solidFill>
              </a:rPr>
              <a:t>median annual salary for these professionals was $89,130 as of 2018. </a:t>
            </a:r>
            <a:endParaRPr lang="en-US" dirty="0" smtClean="0">
              <a:solidFill>
                <a:schemeClr val="bg1"/>
              </a:solidFill>
            </a:endParaRPr>
          </a:p>
          <a:p>
            <a:endParaRPr lang="en-US" dirty="0">
              <a:solidFill>
                <a:schemeClr val="bg1"/>
              </a:solidFill>
            </a:endParaRPr>
          </a:p>
          <a:p>
            <a:r>
              <a:rPr lang="en-US" b="1" dirty="0">
                <a:solidFill>
                  <a:schemeClr val="bg1"/>
                </a:solidFill>
              </a:rPr>
              <a:t>Job Requirements</a:t>
            </a:r>
          </a:p>
          <a:p>
            <a:r>
              <a:rPr lang="en-US" dirty="0">
                <a:solidFill>
                  <a:schemeClr val="bg1"/>
                </a:solidFill>
              </a:rPr>
              <a:t>The majority of fire prevention and protection engineers have bachelor's degrees; they usually major in </a:t>
            </a:r>
            <a:r>
              <a:rPr lang="en-US" dirty="0" smtClean="0">
                <a:solidFill>
                  <a:schemeClr val="bg1"/>
                </a:solidFill>
              </a:rPr>
              <a:t>engineering. </a:t>
            </a:r>
            <a:r>
              <a:rPr lang="en-US" dirty="0">
                <a:solidFill>
                  <a:schemeClr val="bg1"/>
                </a:solidFill>
              </a:rPr>
              <a:t>Many states require engineers to become licensed, a process that entails passing exams and accumulating experience. Engineers may wish to pursue the Certified Fire Protection Specialist credential available through the NFPA.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333" y="1227667"/>
            <a:ext cx="3754408" cy="2813544"/>
          </a:xfrm>
          <a:prstGeom prst="rect">
            <a:avLst/>
          </a:prstGeom>
        </p:spPr>
      </p:pic>
    </p:spTree>
    <p:extLst>
      <p:ext uri="{BB962C8B-B14F-4D97-AF65-F5344CB8AC3E}">
        <p14:creationId xmlns:p14="http://schemas.microsoft.com/office/powerpoint/2010/main" val="17056938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5DAE0D2-FC2D-4090-A009-5F2E24E04E7B}"/>
              </a:ext>
            </a:extLst>
          </p:cNvPr>
          <p:cNvSpPr txBox="1"/>
          <p:nvPr/>
        </p:nvSpPr>
        <p:spPr>
          <a:xfrm>
            <a:off x="-4762" y="4548588"/>
            <a:ext cx="12192000" cy="1015663"/>
          </a:xfrm>
          <a:prstGeom prst="rect">
            <a:avLst/>
          </a:prstGeom>
          <a:noFill/>
        </p:spPr>
        <p:txBody>
          <a:bodyPr wrap="square" rtlCol="0" anchor="ctr">
            <a:spAutoFit/>
          </a:bodyPr>
          <a:lstStyle/>
          <a:p>
            <a:pPr algn="ctr"/>
            <a:r>
              <a:rPr lang="en-US" altLang="ko-KR" sz="6000" dirty="0" smtClean="0">
                <a:solidFill>
                  <a:schemeClr val="bg1"/>
                </a:solidFill>
                <a:cs typeface="Arial" pitchFamily="34" charset="0"/>
              </a:rPr>
              <a:t>THE END</a:t>
            </a:r>
            <a:endParaRPr lang="ko-KR" altLang="en-US" sz="6000" dirty="0">
              <a:solidFill>
                <a:schemeClr val="bg1"/>
              </a:solidFill>
              <a:cs typeface="Arial" pitchFamily="34" charset="0"/>
            </a:endParaRPr>
          </a:p>
        </p:txBody>
      </p:sp>
    </p:spTree>
    <p:extLst>
      <p:ext uri="{BB962C8B-B14F-4D97-AF65-F5344CB8AC3E}">
        <p14:creationId xmlns:p14="http://schemas.microsoft.com/office/powerpoint/2010/main" val="162394942"/>
      </p:ext>
    </p:extLst>
  </p:cSld>
  <p:clrMapOvr>
    <a:masterClrMapping/>
  </p:clrMapOvr>
</p:sld>
</file>

<file path=ppt/theme/theme1.xml><?xml version="1.0" encoding="utf-8"?>
<a:theme xmlns:a="http://schemas.openxmlformats.org/drawingml/2006/main" name="Cover and End Slide Master">
  <a:themeElements>
    <a:clrScheme name="ALLPPT-COLOR-A51">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51">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 - COLOR 120">
      <a:dk1>
        <a:sysClr val="windowText" lastClr="000000"/>
      </a:dk1>
      <a:lt1>
        <a:sysClr val="window" lastClr="FFFFFF"/>
      </a:lt1>
      <a:dk2>
        <a:srgbClr val="39302A"/>
      </a:dk2>
      <a:lt2>
        <a:srgbClr val="E5DEDB"/>
      </a:lt2>
      <a:accent1>
        <a:srgbClr val="6FC9C1"/>
      </a:accent1>
      <a:accent2>
        <a:srgbClr val="DD8D22"/>
      </a:accent2>
      <a:accent3>
        <a:srgbClr val="6FC9C1"/>
      </a:accent3>
      <a:accent4>
        <a:srgbClr val="F7A60B"/>
      </a:accent4>
      <a:accent5>
        <a:srgbClr val="6FC9C1"/>
      </a:accent5>
      <a:accent6>
        <a:srgbClr val="F7A60B"/>
      </a:accent6>
      <a:hlink>
        <a:srgbClr val="7030A0"/>
      </a:hlink>
      <a:folHlink>
        <a:srgbClr val="7F723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6301</TotalTime>
  <Words>7355</Words>
  <Application>Microsoft Office PowerPoint</Application>
  <PresentationFormat>Widescreen</PresentationFormat>
  <Paragraphs>603</Paragraphs>
  <Slides>96</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96</vt:i4>
      </vt:variant>
    </vt:vector>
  </HeadingPairs>
  <TitlesOfParts>
    <vt:vector size="102" baseType="lpstr">
      <vt:lpstr>Arial Unicode MS</vt:lpstr>
      <vt:lpstr>Arial</vt:lpstr>
      <vt:lpstr>Wingdings</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Terry McKibben</cp:lastModifiedBy>
  <cp:revision>265</cp:revision>
  <dcterms:created xsi:type="dcterms:W3CDTF">2019-01-14T06:35:35Z</dcterms:created>
  <dcterms:modified xsi:type="dcterms:W3CDTF">2024-01-12T23:23:27Z</dcterms:modified>
</cp:coreProperties>
</file>